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Sedgwick Ave" charset="1" panose="00000500000000000000"/>
      <p:regular r:id="rId44"/>
    </p:embeddedFont>
    <p:embeddedFont>
      <p:font typeface="Kollektif Bold" charset="1" panose="020B0604020101010102"/>
      <p:regular r:id="rId45"/>
    </p:embeddedFont>
    <p:embeddedFont>
      <p:font typeface="Merriweather Bold" charset="1" panose="00000800000000000000"/>
      <p:regular r:id="rId46"/>
    </p:embeddedFont>
    <p:embeddedFont>
      <p:font typeface="Lobster" charset="1" panose="00000500000000000000"/>
      <p:regular r:id="rId47"/>
    </p:embeddedFont>
    <p:embeddedFont>
      <p:font typeface="Merriweather" charset="1" panose="00000500000000000000"/>
      <p:regular r:id="rId48"/>
    </p:embeddedFont>
    <p:embeddedFont>
      <p:font typeface="True Typewriter" charset="1" panose="02060704040205020404"/>
      <p:regular r:id="rId49"/>
    </p:embeddedFont>
    <p:embeddedFont>
      <p:font typeface="Paytone One" charset="1" panose="00000500000000000000"/>
      <p:regular r:id="rId50"/>
    </p:embeddedFont>
    <p:embeddedFont>
      <p:font typeface="Homemade Apple" charset="1" panose="020000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13.png" Type="http://schemas.openxmlformats.org/officeDocument/2006/relationships/image"/><Relationship Id="rId5" Target="../media/image2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13.png" Type="http://schemas.openxmlformats.org/officeDocument/2006/relationships/image"/><Relationship Id="rId5" Target="../media/image2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13.png" Type="http://schemas.openxmlformats.org/officeDocument/2006/relationships/image"/><Relationship Id="rId5" Target="../media/image2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13.png" Type="http://schemas.openxmlformats.org/officeDocument/2006/relationships/image"/><Relationship Id="rId5" Target="../media/image2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13.png" Type="http://schemas.openxmlformats.org/officeDocument/2006/relationships/image"/><Relationship Id="rId5"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13" Target="../media/image14.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5.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13.png" Type="http://schemas.openxmlformats.org/officeDocument/2006/relationships/image"/><Relationship Id="rId5" Target="../media/image2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jpeg" Type="http://schemas.openxmlformats.org/officeDocument/2006/relationships/image"/><Relationship Id="rId4" Target="../media/image13.png" Type="http://schemas.openxmlformats.org/officeDocument/2006/relationships/image"/><Relationship Id="rId5" Target="../media/image2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13.png" Type="http://schemas.openxmlformats.org/officeDocument/2006/relationships/image"/><Relationship Id="rId12" Target="../media/image35.png" Type="http://schemas.openxmlformats.org/officeDocument/2006/relationships/image"/><Relationship Id="rId2" Target="../media/image3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5.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3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324743" y="8629789"/>
            <a:ext cx="7564030" cy="6505066"/>
          </a:xfrm>
          <a:custGeom>
            <a:avLst/>
            <a:gdLst/>
            <a:ahLst/>
            <a:cxnLst/>
            <a:rect r="r" b="b" t="t" l="l"/>
            <a:pathLst>
              <a:path h="6505066" w="7564030">
                <a:moveTo>
                  <a:pt x="0" y="0"/>
                </a:moveTo>
                <a:lnTo>
                  <a:pt x="7564030" y="0"/>
                </a:lnTo>
                <a:lnTo>
                  <a:pt x="7564030" y="6505066"/>
                </a:lnTo>
                <a:lnTo>
                  <a:pt x="0" y="6505066"/>
                </a:lnTo>
                <a:lnTo>
                  <a:pt x="0" y="0"/>
                </a:lnTo>
                <a:close/>
              </a:path>
            </a:pathLst>
          </a:custGeom>
          <a:blipFill>
            <a:blip r:embed="rId3"/>
            <a:stretch>
              <a:fillRect l="0" t="0" r="0" b="0"/>
            </a:stretch>
          </a:blipFill>
        </p:spPr>
      </p:sp>
      <p:sp>
        <p:nvSpPr>
          <p:cNvPr name="Freeform 4" id="4"/>
          <p:cNvSpPr/>
          <p:nvPr/>
        </p:nvSpPr>
        <p:spPr>
          <a:xfrm flipH="true" flipV="false" rot="1366441">
            <a:off x="-264162" y="5260406"/>
            <a:ext cx="2147128" cy="4798051"/>
          </a:xfrm>
          <a:custGeom>
            <a:avLst/>
            <a:gdLst/>
            <a:ahLst/>
            <a:cxnLst/>
            <a:rect r="r" b="b" t="t" l="l"/>
            <a:pathLst>
              <a:path h="4798051" w="2147128">
                <a:moveTo>
                  <a:pt x="2147128" y="0"/>
                </a:moveTo>
                <a:lnTo>
                  <a:pt x="0" y="0"/>
                </a:lnTo>
                <a:lnTo>
                  <a:pt x="0" y="4798051"/>
                </a:lnTo>
                <a:lnTo>
                  <a:pt x="2147128" y="4798051"/>
                </a:lnTo>
                <a:lnTo>
                  <a:pt x="2147128" y="0"/>
                </a:lnTo>
                <a:close/>
              </a:path>
            </a:pathLst>
          </a:custGeom>
          <a:blipFill>
            <a:blip r:embed="rId4"/>
            <a:stretch>
              <a:fillRect l="0" t="0" r="0" b="0"/>
            </a:stretch>
          </a:blipFill>
        </p:spPr>
      </p:sp>
      <p:sp>
        <p:nvSpPr>
          <p:cNvPr name="Freeform 5" id="5"/>
          <p:cNvSpPr/>
          <p:nvPr/>
        </p:nvSpPr>
        <p:spPr>
          <a:xfrm flipH="false" flipV="false" rot="0">
            <a:off x="-2582953" y="6420730"/>
            <a:ext cx="6494513" cy="6177906"/>
          </a:xfrm>
          <a:custGeom>
            <a:avLst/>
            <a:gdLst/>
            <a:ahLst/>
            <a:cxnLst/>
            <a:rect r="r" b="b" t="t" l="l"/>
            <a:pathLst>
              <a:path h="6177906" w="6494513">
                <a:moveTo>
                  <a:pt x="0" y="0"/>
                </a:moveTo>
                <a:lnTo>
                  <a:pt x="6494513" y="0"/>
                </a:lnTo>
                <a:lnTo>
                  <a:pt x="6494513" y="6177906"/>
                </a:lnTo>
                <a:lnTo>
                  <a:pt x="0" y="6177906"/>
                </a:lnTo>
                <a:lnTo>
                  <a:pt x="0" y="0"/>
                </a:lnTo>
                <a:close/>
              </a:path>
            </a:pathLst>
          </a:custGeom>
          <a:blipFill>
            <a:blip r:embed="rId5"/>
            <a:stretch>
              <a:fillRect l="0" t="0" r="0" b="0"/>
            </a:stretch>
          </a:blipFill>
        </p:spPr>
      </p:sp>
      <p:sp>
        <p:nvSpPr>
          <p:cNvPr name="Freeform 6" id="6"/>
          <p:cNvSpPr/>
          <p:nvPr/>
        </p:nvSpPr>
        <p:spPr>
          <a:xfrm flipH="false" flipV="false" rot="1743279">
            <a:off x="13903622" y="-1611845"/>
            <a:ext cx="4823054" cy="3478628"/>
          </a:xfrm>
          <a:custGeom>
            <a:avLst/>
            <a:gdLst/>
            <a:ahLst/>
            <a:cxnLst/>
            <a:rect r="r" b="b" t="t" l="l"/>
            <a:pathLst>
              <a:path h="3478628" w="4823054">
                <a:moveTo>
                  <a:pt x="0" y="0"/>
                </a:moveTo>
                <a:lnTo>
                  <a:pt x="4823054" y="0"/>
                </a:lnTo>
                <a:lnTo>
                  <a:pt x="4823054" y="3478628"/>
                </a:lnTo>
                <a:lnTo>
                  <a:pt x="0" y="3478628"/>
                </a:lnTo>
                <a:lnTo>
                  <a:pt x="0" y="0"/>
                </a:lnTo>
                <a:close/>
              </a:path>
            </a:pathLst>
          </a:custGeom>
          <a:blipFill>
            <a:blip r:embed="rId6"/>
            <a:stretch>
              <a:fillRect l="0" t="0" r="0" b="0"/>
            </a:stretch>
          </a:blipFill>
        </p:spPr>
      </p:sp>
      <p:sp>
        <p:nvSpPr>
          <p:cNvPr name="Freeform 7" id="7"/>
          <p:cNvSpPr/>
          <p:nvPr/>
        </p:nvSpPr>
        <p:spPr>
          <a:xfrm flipH="false" flipV="false" rot="-1506940">
            <a:off x="15343007" y="1385438"/>
            <a:ext cx="4971547" cy="2398771"/>
          </a:xfrm>
          <a:custGeom>
            <a:avLst/>
            <a:gdLst/>
            <a:ahLst/>
            <a:cxnLst/>
            <a:rect r="r" b="b" t="t" l="l"/>
            <a:pathLst>
              <a:path h="2398771" w="4971547">
                <a:moveTo>
                  <a:pt x="0" y="0"/>
                </a:moveTo>
                <a:lnTo>
                  <a:pt x="4971547" y="0"/>
                </a:lnTo>
                <a:lnTo>
                  <a:pt x="4971547" y="2398772"/>
                </a:lnTo>
                <a:lnTo>
                  <a:pt x="0" y="2398772"/>
                </a:lnTo>
                <a:lnTo>
                  <a:pt x="0" y="0"/>
                </a:lnTo>
                <a:close/>
              </a:path>
            </a:pathLst>
          </a:custGeom>
          <a:blipFill>
            <a:blip r:embed="rId7"/>
            <a:stretch>
              <a:fillRect l="0" t="0" r="0" b="0"/>
            </a:stretch>
          </a:blipFill>
        </p:spPr>
      </p:sp>
      <p:sp>
        <p:nvSpPr>
          <p:cNvPr name="Freeform 8" id="8"/>
          <p:cNvSpPr/>
          <p:nvPr/>
        </p:nvSpPr>
        <p:spPr>
          <a:xfrm flipH="false" flipV="false" rot="-2381061">
            <a:off x="16587459" y="6003188"/>
            <a:ext cx="2147128" cy="4798051"/>
          </a:xfrm>
          <a:custGeom>
            <a:avLst/>
            <a:gdLst/>
            <a:ahLst/>
            <a:cxnLst/>
            <a:rect r="r" b="b" t="t" l="l"/>
            <a:pathLst>
              <a:path h="4798051" w="2147128">
                <a:moveTo>
                  <a:pt x="0" y="0"/>
                </a:moveTo>
                <a:lnTo>
                  <a:pt x="2147128" y="0"/>
                </a:lnTo>
                <a:lnTo>
                  <a:pt x="2147128" y="4798050"/>
                </a:lnTo>
                <a:lnTo>
                  <a:pt x="0" y="4798050"/>
                </a:lnTo>
                <a:lnTo>
                  <a:pt x="0" y="0"/>
                </a:lnTo>
                <a:close/>
              </a:path>
            </a:pathLst>
          </a:custGeom>
          <a:blipFill>
            <a:blip r:embed="rId4"/>
            <a:stretch>
              <a:fillRect l="0" t="0" r="0" b="0"/>
            </a:stretch>
          </a:blipFill>
        </p:spPr>
      </p:sp>
      <p:sp>
        <p:nvSpPr>
          <p:cNvPr name="Freeform 9" id="9"/>
          <p:cNvSpPr/>
          <p:nvPr/>
        </p:nvSpPr>
        <p:spPr>
          <a:xfrm flipH="false" flipV="false" rot="-1389702">
            <a:off x="-1750434" y="1334016"/>
            <a:ext cx="3289978" cy="5437979"/>
          </a:xfrm>
          <a:custGeom>
            <a:avLst/>
            <a:gdLst/>
            <a:ahLst/>
            <a:cxnLst/>
            <a:rect r="r" b="b" t="t" l="l"/>
            <a:pathLst>
              <a:path h="5437979" w="3289978">
                <a:moveTo>
                  <a:pt x="0" y="0"/>
                </a:moveTo>
                <a:lnTo>
                  <a:pt x="3289978" y="0"/>
                </a:lnTo>
                <a:lnTo>
                  <a:pt x="3289978" y="5437979"/>
                </a:lnTo>
                <a:lnTo>
                  <a:pt x="0" y="5437979"/>
                </a:lnTo>
                <a:lnTo>
                  <a:pt x="0" y="0"/>
                </a:lnTo>
                <a:close/>
              </a:path>
            </a:pathLst>
          </a:custGeom>
          <a:blipFill>
            <a:blip r:embed="rId8"/>
            <a:stretch>
              <a:fillRect l="0" t="0" r="0" b="0"/>
            </a:stretch>
          </a:blipFill>
        </p:spPr>
      </p:sp>
      <p:sp>
        <p:nvSpPr>
          <p:cNvPr name="Freeform 10" id="10"/>
          <p:cNvSpPr/>
          <p:nvPr/>
        </p:nvSpPr>
        <p:spPr>
          <a:xfrm flipH="false" flipV="false" rot="3100737">
            <a:off x="-819892" y="-2474759"/>
            <a:ext cx="4088066" cy="6078909"/>
          </a:xfrm>
          <a:custGeom>
            <a:avLst/>
            <a:gdLst/>
            <a:ahLst/>
            <a:cxnLst/>
            <a:rect r="r" b="b" t="t" l="l"/>
            <a:pathLst>
              <a:path h="6078909" w="4088066">
                <a:moveTo>
                  <a:pt x="0" y="0"/>
                </a:moveTo>
                <a:lnTo>
                  <a:pt x="4088066" y="0"/>
                </a:lnTo>
                <a:lnTo>
                  <a:pt x="4088066" y="6078909"/>
                </a:lnTo>
                <a:lnTo>
                  <a:pt x="0" y="6078909"/>
                </a:lnTo>
                <a:lnTo>
                  <a:pt x="0" y="0"/>
                </a:lnTo>
                <a:close/>
              </a:path>
            </a:pathLst>
          </a:custGeom>
          <a:blipFill>
            <a:blip r:embed="rId9"/>
            <a:stretch>
              <a:fillRect l="0" t="0" r="0" b="0"/>
            </a:stretch>
          </a:blipFill>
        </p:spPr>
      </p:sp>
      <p:sp>
        <p:nvSpPr>
          <p:cNvPr name="Freeform 11" id="11"/>
          <p:cNvSpPr/>
          <p:nvPr/>
        </p:nvSpPr>
        <p:spPr>
          <a:xfrm flipH="false" flipV="false" rot="-456390">
            <a:off x="14476853" y="8191499"/>
            <a:ext cx="5564894" cy="2636369"/>
          </a:xfrm>
          <a:custGeom>
            <a:avLst/>
            <a:gdLst/>
            <a:ahLst/>
            <a:cxnLst/>
            <a:rect r="r" b="b" t="t" l="l"/>
            <a:pathLst>
              <a:path h="2636369" w="5564894">
                <a:moveTo>
                  <a:pt x="0" y="0"/>
                </a:moveTo>
                <a:lnTo>
                  <a:pt x="5564894" y="0"/>
                </a:lnTo>
                <a:lnTo>
                  <a:pt x="5564894" y="2636368"/>
                </a:lnTo>
                <a:lnTo>
                  <a:pt x="0" y="2636368"/>
                </a:lnTo>
                <a:lnTo>
                  <a:pt x="0" y="0"/>
                </a:lnTo>
                <a:close/>
              </a:path>
            </a:pathLst>
          </a:custGeom>
          <a:blipFill>
            <a:blip r:embed="rId10"/>
            <a:stretch>
              <a:fillRect l="0" t="0" r="0" b="0"/>
            </a:stretch>
          </a:blipFill>
        </p:spPr>
      </p:sp>
      <p:sp>
        <p:nvSpPr>
          <p:cNvPr name="Freeform 12" id="12"/>
          <p:cNvSpPr/>
          <p:nvPr/>
        </p:nvSpPr>
        <p:spPr>
          <a:xfrm flipH="true" flipV="false" rot="9179013">
            <a:off x="7100294" y="-2596614"/>
            <a:ext cx="2147128" cy="4798051"/>
          </a:xfrm>
          <a:custGeom>
            <a:avLst/>
            <a:gdLst/>
            <a:ahLst/>
            <a:cxnLst/>
            <a:rect r="r" b="b" t="t" l="l"/>
            <a:pathLst>
              <a:path h="4798051" w="2147128">
                <a:moveTo>
                  <a:pt x="2147127" y="0"/>
                </a:moveTo>
                <a:lnTo>
                  <a:pt x="0" y="0"/>
                </a:lnTo>
                <a:lnTo>
                  <a:pt x="0" y="4798050"/>
                </a:lnTo>
                <a:lnTo>
                  <a:pt x="2147127" y="4798050"/>
                </a:lnTo>
                <a:lnTo>
                  <a:pt x="2147127" y="0"/>
                </a:lnTo>
                <a:close/>
              </a:path>
            </a:pathLst>
          </a:custGeom>
          <a:blipFill>
            <a:blip r:embed="rId4"/>
            <a:stretch>
              <a:fillRect l="0" t="0" r="0" b="0"/>
            </a:stretch>
          </a:blipFill>
        </p:spPr>
      </p:sp>
      <p:sp>
        <p:nvSpPr>
          <p:cNvPr name="Freeform 13" id="13"/>
          <p:cNvSpPr/>
          <p:nvPr/>
        </p:nvSpPr>
        <p:spPr>
          <a:xfrm flipH="false" flipV="false" rot="1070216">
            <a:off x="8674154" y="-3028766"/>
            <a:ext cx="5567133" cy="4878201"/>
          </a:xfrm>
          <a:custGeom>
            <a:avLst/>
            <a:gdLst/>
            <a:ahLst/>
            <a:cxnLst/>
            <a:rect r="r" b="b" t="t" l="l"/>
            <a:pathLst>
              <a:path h="4878201" w="5567133">
                <a:moveTo>
                  <a:pt x="0" y="0"/>
                </a:moveTo>
                <a:lnTo>
                  <a:pt x="5567133" y="0"/>
                </a:lnTo>
                <a:lnTo>
                  <a:pt x="5567133" y="4878201"/>
                </a:lnTo>
                <a:lnTo>
                  <a:pt x="0" y="4878201"/>
                </a:lnTo>
                <a:lnTo>
                  <a:pt x="0" y="0"/>
                </a:lnTo>
                <a:close/>
              </a:path>
            </a:pathLst>
          </a:custGeom>
          <a:blipFill>
            <a:blip r:embed="rId11"/>
            <a:stretch>
              <a:fillRect l="0" t="0" r="0" b="0"/>
            </a:stretch>
          </a:blipFill>
        </p:spPr>
      </p:sp>
      <p:sp>
        <p:nvSpPr>
          <p:cNvPr name="Freeform 14" id="14"/>
          <p:cNvSpPr/>
          <p:nvPr/>
        </p:nvSpPr>
        <p:spPr>
          <a:xfrm flipH="false" flipV="false" rot="4437633">
            <a:off x="5219711" y="-1955142"/>
            <a:ext cx="2156942" cy="4346483"/>
          </a:xfrm>
          <a:custGeom>
            <a:avLst/>
            <a:gdLst/>
            <a:ahLst/>
            <a:cxnLst/>
            <a:rect r="r" b="b" t="t" l="l"/>
            <a:pathLst>
              <a:path h="4346483" w="2156942">
                <a:moveTo>
                  <a:pt x="0" y="0"/>
                </a:moveTo>
                <a:lnTo>
                  <a:pt x="2156942" y="0"/>
                </a:lnTo>
                <a:lnTo>
                  <a:pt x="2156942" y="4346482"/>
                </a:lnTo>
                <a:lnTo>
                  <a:pt x="0" y="4346482"/>
                </a:lnTo>
                <a:lnTo>
                  <a:pt x="0" y="0"/>
                </a:lnTo>
                <a:close/>
              </a:path>
            </a:pathLst>
          </a:custGeom>
          <a:blipFill>
            <a:blip r:embed="rId12"/>
            <a:stretch>
              <a:fillRect l="0" t="0" r="0" b="0"/>
            </a:stretch>
          </a:blipFill>
        </p:spPr>
      </p:sp>
      <p:sp>
        <p:nvSpPr>
          <p:cNvPr name="Freeform 15" id="15"/>
          <p:cNvSpPr/>
          <p:nvPr/>
        </p:nvSpPr>
        <p:spPr>
          <a:xfrm flipH="true" flipV="false" rot="-2474619">
            <a:off x="16823408" y="3151464"/>
            <a:ext cx="3289978" cy="5437979"/>
          </a:xfrm>
          <a:custGeom>
            <a:avLst/>
            <a:gdLst/>
            <a:ahLst/>
            <a:cxnLst/>
            <a:rect r="r" b="b" t="t" l="l"/>
            <a:pathLst>
              <a:path h="5437979" w="3289978">
                <a:moveTo>
                  <a:pt x="3289978" y="0"/>
                </a:moveTo>
                <a:lnTo>
                  <a:pt x="0" y="0"/>
                </a:lnTo>
                <a:lnTo>
                  <a:pt x="0" y="5437979"/>
                </a:lnTo>
                <a:lnTo>
                  <a:pt x="3289978" y="5437979"/>
                </a:lnTo>
                <a:lnTo>
                  <a:pt x="3289978" y="0"/>
                </a:lnTo>
                <a:close/>
              </a:path>
            </a:pathLst>
          </a:custGeom>
          <a:blipFill>
            <a:blip r:embed="rId8"/>
            <a:stretch>
              <a:fillRect l="0" t="0" r="0" b="0"/>
            </a:stretch>
          </a:blipFill>
        </p:spPr>
      </p:sp>
      <p:sp>
        <p:nvSpPr>
          <p:cNvPr name="Freeform 16" id="16"/>
          <p:cNvSpPr/>
          <p:nvPr/>
        </p:nvSpPr>
        <p:spPr>
          <a:xfrm flipH="false" flipV="false" rot="0">
            <a:off x="11990154" y="8476757"/>
            <a:ext cx="3216545" cy="3120048"/>
          </a:xfrm>
          <a:custGeom>
            <a:avLst/>
            <a:gdLst/>
            <a:ahLst/>
            <a:cxnLst/>
            <a:rect r="r" b="b" t="t" l="l"/>
            <a:pathLst>
              <a:path h="3120048" w="3216545">
                <a:moveTo>
                  <a:pt x="0" y="0"/>
                </a:moveTo>
                <a:lnTo>
                  <a:pt x="3216544" y="0"/>
                </a:lnTo>
                <a:lnTo>
                  <a:pt x="3216544" y="3120048"/>
                </a:lnTo>
                <a:lnTo>
                  <a:pt x="0" y="3120048"/>
                </a:lnTo>
                <a:lnTo>
                  <a:pt x="0" y="0"/>
                </a:lnTo>
                <a:close/>
              </a:path>
            </a:pathLst>
          </a:custGeom>
          <a:blipFill>
            <a:blip r:embed="rId13"/>
            <a:stretch>
              <a:fillRect l="0" t="0" r="0" b="0"/>
            </a:stretch>
          </a:blipFill>
        </p:spPr>
      </p:sp>
      <p:sp>
        <p:nvSpPr>
          <p:cNvPr name="Freeform 17" id="17"/>
          <p:cNvSpPr/>
          <p:nvPr/>
        </p:nvSpPr>
        <p:spPr>
          <a:xfrm flipH="false" flipV="false" rot="-2207307">
            <a:off x="7265371" y="8298604"/>
            <a:ext cx="4149100" cy="4277422"/>
          </a:xfrm>
          <a:custGeom>
            <a:avLst/>
            <a:gdLst/>
            <a:ahLst/>
            <a:cxnLst/>
            <a:rect r="r" b="b" t="t" l="l"/>
            <a:pathLst>
              <a:path h="4277422" w="4149100">
                <a:moveTo>
                  <a:pt x="0" y="0"/>
                </a:moveTo>
                <a:lnTo>
                  <a:pt x="4149100" y="0"/>
                </a:lnTo>
                <a:lnTo>
                  <a:pt x="4149100" y="4277423"/>
                </a:lnTo>
                <a:lnTo>
                  <a:pt x="0" y="4277423"/>
                </a:lnTo>
                <a:lnTo>
                  <a:pt x="0" y="0"/>
                </a:lnTo>
                <a:close/>
              </a:path>
            </a:pathLst>
          </a:custGeom>
          <a:blipFill>
            <a:blip r:embed="rId14"/>
            <a:stretch>
              <a:fillRect l="0" t="0" r="0" b="0"/>
            </a:stretch>
          </a:blipFill>
        </p:spPr>
      </p:sp>
      <p:sp>
        <p:nvSpPr>
          <p:cNvPr name="TextBox 18" id="18"/>
          <p:cNvSpPr txBox="true"/>
          <p:nvPr/>
        </p:nvSpPr>
        <p:spPr>
          <a:xfrm rot="0">
            <a:off x="1854989" y="3913084"/>
            <a:ext cx="14233476" cy="2790827"/>
          </a:xfrm>
          <a:prstGeom prst="rect">
            <a:avLst/>
          </a:prstGeom>
        </p:spPr>
        <p:txBody>
          <a:bodyPr anchor="t" rtlCol="false" tIns="0" lIns="0" bIns="0" rIns="0">
            <a:spAutoFit/>
          </a:bodyPr>
          <a:lstStyle/>
          <a:p>
            <a:pPr algn="ctr">
              <a:lnSpc>
                <a:spcPts val="11309"/>
              </a:lnSpc>
            </a:pPr>
            <a:r>
              <a:rPr lang="en-US" sz="7799" spc="249">
                <a:solidFill>
                  <a:srgbClr val="3D3D3D"/>
                </a:solidFill>
                <a:latin typeface="Sedgwick Ave"/>
                <a:ea typeface="Sedgwick Ave"/>
                <a:cs typeface="Sedgwick Ave"/>
                <a:sym typeface="Sedgwick Ave"/>
              </a:rPr>
              <a:t>Các cặp phạm trù cơ bản của </a:t>
            </a:r>
          </a:p>
          <a:p>
            <a:pPr algn="ctr">
              <a:lnSpc>
                <a:spcPts val="11309"/>
              </a:lnSpc>
            </a:pPr>
            <a:r>
              <a:rPr lang="en-US" sz="7799" spc="249">
                <a:solidFill>
                  <a:srgbClr val="3D3D3D"/>
                </a:solidFill>
                <a:latin typeface="Sedgwick Ave"/>
                <a:ea typeface="Sedgwick Ave"/>
                <a:cs typeface="Sedgwick Ave"/>
                <a:sym typeface="Sedgwick Ave"/>
              </a:rPr>
              <a:t>phép biện chứng duy vật</a:t>
            </a:r>
          </a:p>
        </p:txBody>
      </p:sp>
      <p:sp>
        <p:nvSpPr>
          <p:cNvPr name="TextBox 19" id="19"/>
          <p:cNvSpPr txBox="true"/>
          <p:nvPr/>
        </p:nvSpPr>
        <p:spPr>
          <a:xfrm rot="0">
            <a:off x="1836089" y="2392325"/>
            <a:ext cx="3006923" cy="963296"/>
          </a:xfrm>
          <a:prstGeom prst="rect">
            <a:avLst/>
          </a:prstGeom>
        </p:spPr>
        <p:txBody>
          <a:bodyPr anchor="t" rtlCol="false" tIns="0" lIns="0" bIns="0" rIns="0">
            <a:spAutoFit/>
          </a:bodyPr>
          <a:lstStyle/>
          <a:p>
            <a:pPr algn="ctr">
              <a:lnSpc>
                <a:spcPts val="7669"/>
              </a:lnSpc>
              <a:spcBef>
                <a:spcPct val="0"/>
              </a:spcBef>
            </a:pPr>
            <a:r>
              <a:rPr lang="en-US" b="true" sz="5899" spc="353">
                <a:solidFill>
                  <a:srgbClr val="2B3D77"/>
                </a:solidFill>
                <a:latin typeface="Kollektif Bold"/>
                <a:ea typeface="Kollektif Bold"/>
                <a:cs typeface="Kollektif Bold"/>
                <a:sym typeface="Kollektif Bold"/>
              </a:rPr>
              <a:t>Nhóm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180201">
            <a:off x="14411948" y="854061"/>
            <a:ext cx="3086100" cy="2835170"/>
            <a:chOff x="0" y="0"/>
            <a:chExt cx="812800" cy="746712"/>
          </a:xfrm>
        </p:grpSpPr>
        <p:sp>
          <p:nvSpPr>
            <p:cNvPr name="Freeform 4" id="4"/>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5" id="5"/>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6" id="6"/>
          <p:cNvGrpSpPr/>
          <p:nvPr/>
        </p:nvGrpSpPr>
        <p:grpSpPr>
          <a:xfrm rot="0">
            <a:off x="14339794" y="932962"/>
            <a:ext cx="2835182" cy="28351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16666" t="0" r="-16666" b="0"/>
              </a:stretch>
            </a:blipFill>
          </p:spPr>
        </p:sp>
      </p:grpSp>
      <p:sp>
        <p:nvSpPr>
          <p:cNvPr name="Freeform 8" id="8"/>
          <p:cNvSpPr/>
          <p:nvPr/>
        </p:nvSpPr>
        <p:spPr>
          <a:xfrm flipH="false" flipV="false" rot="-1053471">
            <a:off x="13678281" y="347711"/>
            <a:ext cx="1135386" cy="1170501"/>
          </a:xfrm>
          <a:custGeom>
            <a:avLst/>
            <a:gdLst/>
            <a:ahLst/>
            <a:cxnLst/>
            <a:rect r="r" b="b" t="t" l="l"/>
            <a:pathLst>
              <a:path h="1170501" w="1135386">
                <a:moveTo>
                  <a:pt x="0" y="0"/>
                </a:moveTo>
                <a:lnTo>
                  <a:pt x="1135387" y="0"/>
                </a:lnTo>
                <a:lnTo>
                  <a:pt x="1135387" y="1170501"/>
                </a:lnTo>
                <a:lnTo>
                  <a:pt x="0" y="1170501"/>
                </a:lnTo>
                <a:lnTo>
                  <a:pt x="0" y="0"/>
                </a:lnTo>
                <a:close/>
              </a:path>
            </a:pathLst>
          </a:custGeom>
          <a:blipFill>
            <a:blip r:embed="rId4"/>
            <a:stretch>
              <a:fillRect l="0" t="0" r="0" b="0"/>
            </a:stretch>
          </a:blipFill>
        </p:spPr>
      </p:sp>
      <p:sp>
        <p:nvSpPr>
          <p:cNvPr name="TextBox 9" id="9"/>
          <p:cNvSpPr txBox="true"/>
          <p:nvPr/>
        </p:nvSpPr>
        <p:spPr>
          <a:xfrm rot="0">
            <a:off x="387786" y="-28907"/>
            <a:ext cx="10215919" cy="1519559"/>
          </a:xfrm>
          <a:prstGeom prst="rect">
            <a:avLst/>
          </a:prstGeom>
        </p:spPr>
        <p:txBody>
          <a:bodyPr anchor="t" rtlCol="false" tIns="0" lIns="0" bIns="0" rIns="0">
            <a:spAutoFit/>
          </a:bodyPr>
          <a:lstStyle/>
          <a:p>
            <a:pPr algn="l">
              <a:lnSpc>
                <a:spcPts val="13159"/>
              </a:lnSpc>
            </a:pPr>
            <a:r>
              <a:rPr lang="en-US" sz="6999" spc="552">
                <a:solidFill>
                  <a:srgbClr val="3D3D3D"/>
                </a:solidFill>
                <a:latin typeface="Lobster"/>
                <a:ea typeface="Lobster"/>
                <a:cs typeface="Lobster"/>
                <a:sym typeface="Lobster"/>
              </a:rPr>
              <a:t>1. Cái riêng và cái chung</a:t>
            </a:r>
          </a:p>
        </p:txBody>
      </p:sp>
      <p:sp>
        <p:nvSpPr>
          <p:cNvPr name="TextBox 10" id="10"/>
          <p:cNvSpPr txBox="true"/>
          <p:nvPr/>
        </p:nvSpPr>
        <p:spPr>
          <a:xfrm rot="0">
            <a:off x="372144" y="1585053"/>
            <a:ext cx="13907300" cy="7981953"/>
          </a:xfrm>
          <a:prstGeom prst="rect">
            <a:avLst/>
          </a:prstGeom>
        </p:spPr>
        <p:txBody>
          <a:bodyPr anchor="t" rtlCol="false" tIns="0" lIns="0" bIns="0" rIns="0">
            <a:spAutoFit/>
          </a:bodyPr>
          <a:lstStyle/>
          <a:p>
            <a:pPr algn="l">
              <a:lnSpc>
                <a:spcPts val="8499"/>
              </a:lnSpc>
            </a:pPr>
            <a:r>
              <a:rPr lang="en-US" sz="4999" b="true">
                <a:solidFill>
                  <a:srgbClr val="15B538"/>
                </a:solidFill>
                <a:latin typeface="Merriweather Bold"/>
                <a:ea typeface="Merriweather Bold"/>
                <a:cs typeface="Merriweather Bold"/>
                <a:sym typeface="Merriweather Bold"/>
              </a:rPr>
              <a:t>Mối quan hệ biện chứng</a:t>
            </a:r>
          </a:p>
          <a:p>
            <a:pPr algn="ctr">
              <a:lnSpc>
                <a:spcPts val="8499"/>
              </a:lnSpc>
            </a:pPr>
            <a:r>
              <a:rPr lang="en-US" sz="4999" b="true">
                <a:solidFill>
                  <a:srgbClr val="000000"/>
                </a:solidFill>
                <a:latin typeface="Merriweather Bold"/>
                <a:ea typeface="Merriweather Bold"/>
                <a:cs typeface="Merriweather Bold"/>
                <a:sym typeface="Merriweather Bold"/>
              </a:rPr>
              <a:t>Cái riêng = Cái chung + Cái đơn</a:t>
            </a:r>
          </a:p>
          <a:p>
            <a:pPr algn="just">
              <a:lnSpc>
                <a:spcPts val="5779"/>
              </a:lnSpc>
            </a:pPr>
            <a:r>
              <a:rPr lang="en-US" sz="3399">
                <a:solidFill>
                  <a:srgbClr val="000000"/>
                </a:solidFill>
                <a:latin typeface="Merriweather"/>
                <a:ea typeface="Merriweather"/>
                <a:cs typeface="Merriweather"/>
                <a:sym typeface="Merriweather"/>
              </a:rPr>
              <a:t>-Cái chung chỉ tồn tại trong cái riêng, thông qua cái riêng.</a:t>
            </a:r>
          </a:p>
          <a:p>
            <a:pPr algn="just">
              <a:lnSpc>
                <a:spcPts val="5779"/>
              </a:lnSpc>
            </a:pPr>
            <a:r>
              <a:rPr lang="en-US" sz="3399">
                <a:solidFill>
                  <a:srgbClr val="000000"/>
                </a:solidFill>
                <a:latin typeface="Merriweather"/>
                <a:ea typeface="Merriweather"/>
                <a:cs typeface="Merriweather"/>
                <a:sym typeface="Merriweather"/>
              </a:rPr>
              <a:t>-Cái riêng chỉ tồn tại trong mối liên hệ đưa đến cái chung.</a:t>
            </a:r>
          </a:p>
          <a:p>
            <a:pPr algn="just">
              <a:lnSpc>
                <a:spcPts val="5779"/>
              </a:lnSpc>
            </a:pPr>
            <a:r>
              <a:rPr lang="en-US" sz="3399">
                <a:solidFill>
                  <a:srgbClr val="000000"/>
                </a:solidFill>
                <a:latin typeface="Merriweather"/>
                <a:ea typeface="Merriweather"/>
                <a:cs typeface="Merriweather"/>
                <a:sym typeface="Merriweather"/>
              </a:rPr>
              <a:t>-Cái riêng là một bộ phận của cái riêng, còn cái riêng không gia nhập hết vào cái chung. Cái riêng phong phú hơn cái chung, cái chung( bản chất) là cái sâu sắc, chi phối sự tồn tại, phát triển của sự vật.</a:t>
            </a:r>
          </a:p>
          <a:p>
            <a:pPr algn="just">
              <a:lnSpc>
                <a:spcPts val="5779"/>
              </a:lnSpc>
            </a:pPr>
            <a:r>
              <a:rPr lang="en-US" sz="3399">
                <a:solidFill>
                  <a:srgbClr val="000000"/>
                </a:solidFill>
                <a:latin typeface="Merriweather"/>
                <a:ea typeface="Merriweather"/>
                <a:cs typeface="Merriweather"/>
                <a:sym typeface="Merriweather"/>
              </a:rPr>
              <a:t>-Trong quá trình phát triển của sự vật, trong những điều kiện nhất định, cái đơn nhất và cái chung có thể chuyển hóa lẫn nhau.</a:t>
            </a:r>
          </a:p>
        </p:txBody>
      </p:sp>
      <p:grpSp>
        <p:nvGrpSpPr>
          <p:cNvPr name="Group 11" id="11"/>
          <p:cNvGrpSpPr/>
          <p:nvPr/>
        </p:nvGrpSpPr>
        <p:grpSpPr>
          <a:xfrm rot="-180201">
            <a:off x="14850508" y="5537041"/>
            <a:ext cx="3086100" cy="2835170"/>
            <a:chOff x="0" y="0"/>
            <a:chExt cx="812800" cy="746712"/>
          </a:xfrm>
        </p:grpSpPr>
        <p:sp>
          <p:nvSpPr>
            <p:cNvPr name="Freeform 12" id="12"/>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13" id="13"/>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14" id="14"/>
          <p:cNvGrpSpPr/>
          <p:nvPr/>
        </p:nvGrpSpPr>
        <p:grpSpPr>
          <a:xfrm rot="0">
            <a:off x="14778353" y="5615941"/>
            <a:ext cx="2835182" cy="2835170"/>
            <a:chOff x="0" y="0"/>
            <a:chExt cx="6350025" cy="6350000"/>
          </a:xfrm>
        </p:grpSpPr>
        <p:sp>
          <p:nvSpPr>
            <p:cNvPr name="Freeform 15" id="1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16666" t="0" r="-16666" b="0"/>
              </a:stretch>
            </a:blipFill>
          </p:spPr>
        </p:sp>
      </p:grpSp>
      <p:sp>
        <p:nvSpPr>
          <p:cNvPr name="Freeform 16" id="16"/>
          <p:cNvSpPr/>
          <p:nvPr/>
        </p:nvSpPr>
        <p:spPr>
          <a:xfrm flipH="false" flipV="false" rot="-1053471">
            <a:off x="17002509" y="5030690"/>
            <a:ext cx="1135386" cy="1170501"/>
          </a:xfrm>
          <a:custGeom>
            <a:avLst/>
            <a:gdLst/>
            <a:ahLst/>
            <a:cxnLst/>
            <a:rect r="r" b="b" t="t" l="l"/>
            <a:pathLst>
              <a:path h="1170501" w="1135386">
                <a:moveTo>
                  <a:pt x="0" y="0"/>
                </a:moveTo>
                <a:lnTo>
                  <a:pt x="1135386" y="0"/>
                </a:lnTo>
                <a:lnTo>
                  <a:pt x="1135386" y="1170502"/>
                </a:lnTo>
                <a:lnTo>
                  <a:pt x="0" y="1170502"/>
                </a:lnTo>
                <a:lnTo>
                  <a:pt x="0" y="0"/>
                </a:lnTo>
                <a:close/>
              </a:path>
            </a:pathLst>
          </a:custGeom>
          <a:blipFill>
            <a:blip r:embed="rId4"/>
            <a:stretch>
              <a:fillRect l="0" t="0" r="0"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180201">
            <a:off x="14411948" y="854061"/>
            <a:ext cx="3086100" cy="2835170"/>
            <a:chOff x="0" y="0"/>
            <a:chExt cx="812800" cy="746712"/>
          </a:xfrm>
        </p:grpSpPr>
        <p:sp>
          <p:nvSpPr>
            <p:cNvPr name="Freeform 4" id="4"/>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5" id="5"/>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6" id="6"/>
          <p:cNvGrpSpPr/>
          <p:nvPr/>
        </p:nvGrpSpPr>
        <p:grpSpPr>
          <a:xfrm rot="0">
            <a:off x="14339794" y="932962"/>
            <a:ext cx="2835182" cy="28351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16666" t="0" r="-16666" b="0"/>
              </a:stretch>
            </a:blipFill>
          </p:spPr>
        </p:sp>
      </p:grpSp>
      <p:sp>
        <p:nvSpPr>
          <p:cNvPr name="Freeform 8" id="8"/>
          <p:cNvSpPr/>
          <p:nvPr/>
        </p:nvSpPr>
        <p:spPr>
          <a:xfrm flipH="false" flipV="false" rot="-1053471">
            <a:off x="13678281" y="347711"/>
            <a:ext cx="1135386" cy="1170501"/>
          </a:xfrm>
          <a:custGeom>
            <a:avLst/>
            <a:gdLst/>
            <a:ahLst/>
            <a:cxnLst/>
            <a:rect r="r" b="b" t="t" l="l"/>
            <a:pathLst>
              <a:path h="1170501" w="1135386">
                <a:moveTo>
                  <a:pt x="0" y="0"/>
                </a:moveTo>
                <a:lnTo>
                  <a:pt x="1135387" y="0"/>
                </a:lnTo>
                <a:lnTo>
                  <a:pt x="1135387" y="1170501"/>
                </a:lnTo>
                <a:lnTo>
                  <a:pt x="0" y="1170501"/>
                </a:lnTo>
                <a:lnTo>
                  <a:pt x="0" y="0"/>
                </a:lnTo>
                <a:close/>
              </a:path>
            </a:pathLst>
          </a:custGeom>
          <a:blipFill>
            <a:blip r:embed="rId4"/>
            <a:stretch>
              <a:fillRect l="0" t="0" r="0" b="0"/>
            </a:stretch>
          </a:blipFill>
        </p:spPr>
      </p:sp>
      <p:sp>
        <p:nvSpPr>
          <p:cNvPr name="TextBox 9" id="9"/>
          <p:cNvSpPr txBox="true"/>
          <p:nvPr/>
        </p:nvSpPr>
        <p:spPr>
          <a:xfrm rot="0">
            <a:off x="387786" y="-28907"/>
            <a:ext cx="10215919" cy="1519559"/>
          </a:xfrm>
          <a:prstGeom prst="rect">
            <a:avLst/>
          </a:prstGeom>
        </p:spPr>
        <p:txBody>
          <a:bodyPr anchor="t" rtlCol="false" tIns="0" lIns="0" bIns="0" rIns="0">
            <a:spAutoFit/>
          </a:bodyPr>
          <a:lstStyle/>
          <a:p>
            <a:pPr algn="l">
              <a:lnSpc>
                <a:spcPts val="13159"/>
              </a:lnSpc>
            </a:pPr>
            <a:r>
              <a:rPr lang="en-US" sz="6999" spc="552">
                <a:solidFill>
                  <a:srgbClr val="3D3D3D"/>
                </a:solidFill>
                <a:latin typeface="Lobster"/>
                <a:ea typeface="Lobster"/>
                <a:cs typeface="Lobster"/>
                <a:sym typeface="Lobster"/>
              </a:rPr>
              <a:t>1. Cái riêng và cái chung</a:t>
            </a:r>
          </a:p>
        </p:txBody>
      </p:sp>
      <p:sp>
        <p:nvSpPr>
          <p:cNvPr name="TextBox 10" id="10"/>
          <p:cNvSpPr txBox="true"/>
          <p:nvPr/>
        </p:nvSpPr>
        <p:spPr>
          <a:xfrm rot="0">
            <a:off x="338675" y="1609725"/>
            <a:ext cx="13907300" cy="7648575"/>
          </a:xfrm>
          <a:prstGeom prst="rect">
            <a:avLst/>
          </a:prstGeom>
        </p:spPr>
        <p:txBody>
          <a:bodyPr anchor="t" rtlCol="false" tIns="0" lIns="0" bIns="0" rIns="0">
            <a:spAutoFit/>
          </a:bodyPr>
          <a:lstStyle/>
          <a:p>
            <a:pPr algn="l">
              <a:lnSpc>
                <a:spcPts val="8500"/>
              </a:lnSpc>
            </a:pPr>
            <a:r>
              <a:rPr lang="en-US" sz="5000" b="true">
                <a:solidFill>
                  <a:srgbClr val="15B538"/>
                </a:solidFill>
                <a:latin typeface="Merriweather Bold"/>
                <a:ea typeface="Merriweather Bold"/>
                <a:cs typeface="Merriweather Bold"/>
                <a:sym typeface="Merriweather Bold"/>
              </a:rPr>
              <a:t>Ý Nghĩa Phương Pháp Luận</a:t>
            </a:r>
          </a:p>
          <a:p>
            <a:pPr algn="l">
              <a:lnSpc>
                <a:spcPts val="5779"/>
              </a:lnSpc>
            </a:pPr>
            <a:r>
              <a:rPr lang="en-US" sz="3399">
                <a:solidFill>
                  <a:srgbClr val="000000"/>
                </a:solidFill>
                <a:latin typeface="Merriweather"/>
                <a:ea typeface="Merriweather"/>
                <a:cs typeface="Merriweather"/>
                <a:sym typeface="Merriweather"/>
              </a:rPr>
              <a:t>-Để phát hiện cái chung cần xuất phát từ những cái riêng, từ những sự vật, hiện tượng, quá trình riêng lẻ</a:t>
            </a:r>
          </a:p>
          <a:p>
            <a:pPr algn="l">
              <a:lnSpc>
                <a:spcPts val="5779"/>
              </a:lnSpc>
            </a:pPr>
            <a:r>
              <a:rPr lang="en-US" sz="3399">
                <a:solidFill>
                  <a:srgbClr val="000000"/>
                </a:solidFill>
                <a:latin typeface="Merriweather"/>
                <a:ea typeface="Merriweather"/>
                <a:cs typeface="Merriweather"/>
                <a:sym typeface="Merriweather"/>
              </a:rPr>
              <a:t>-Bất cứ cái chung nào khi áp dụng vào từng trường hợp cụ thể cũng cần được cá biệt hóa</a:t>
            </a:r>
          </a:p>
          <a:p>
            <a:pPr algn="l">
              <a:lnSpc>
                <a:spcPts val="5779"/>
              </a:lnSpc>
            </a:pPr>
            <a:r>
              <a:rPr lang="en-US" sz="3399">
                <a:solidFill>
                  <a:srgbClr val="000000"/>
                </a:solidFill>
                <a:latin typeface="Merriweather"/>
                <a:ea typeface="Merriweather"/>
                <a:cs typeface="Merriweather"/>
                <a:sym typeface="Merriweather"/>
              </a:rPr>
              <a:t>-Để giải quyết những vấn đề một cách có hiệu quả thì không thể lảng tránh được việc giải quyết những vấn đề chung</a:t>
            </a:r>
          </a:p>
          <a:p>
            <a:pPr algn="l">
              <a:lnSpc>
                <a:spcPts val="5779"/>
              </a:lnSpc>
            </a:pPr>
            <a:r>
              <a:rPr lang="en-US" sz="3399">
                <a:solidFill>
                  <a:srgbClr val="000000"/>
                </a:solidFill>
                <a:latin typeface="Merriweather"/>
                <a:ea typeface="Merriweather"/>
                <a:cs typeface="Merriweather"/>
                <a:sym typeface="Merriweather"/>
              </a:rPr>
              <a:t>-Cần tạo điều kiện thuận lợi để cái đơn nhất biến thành cái chung có lợi cho ta; kiên quyết đấu tranh xóa bỏ những cái chung đã lỗi thời, lạc hậu.</a:t>
            </a:r>
          </a:p>
        </p:txBody>
      </p:sp>
      <p:grpSp>
        <p:nvGrpSpPr>
          <p:cNvPr name="Group 11" id="11"/>
          <p:cNvGrpSpPr/>
          <p:nvPr/>
        </p:nvGrpSpPr>
        <p:grpSpPr>
          <a:xfrm rot="-180201">
            <a:off x="14850508" y="5537041"/>
            <a:ext cx="3086100" cy="2835170"/>
            <a:chOff x="0" y="0"/>
            <a:chExt cx="812800" cy="746712"/>
          </a:xfrm>
        </p:grpSpPr>
        <p:sp>
          <p:nvSpPr>
            <p:cNvPr name="Freeform 12" id="12"/>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13" id="13"/>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14" id="14"/>
          <p:cNvGrpSpPr/>
          <p:nvPr/>
        </p:nvGrpSpPr>
        <p:grpSpPr>
          <a:xfrm rot="0">
            <a:off x="14778353" y="5615941"/>
            <a:ext cx="2835182" cy="2835170"/>
            <a:chOff x="0" y="0"/>
            <a:chExt cx="6350025" cy="6350000"/>
          </a:xfrm>
        </p:grpSpPr>
        <p:sp>
          <p:nvSpPr>
            <p:cNvPr name="Freeform 15" id="1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16666" t="0" r="-16666" b="0"/>
              </a:stretch>
            </a:blipFill>
          </p:spPr>
        </p:sp>
      </p:grpSp>
      <p:sp>
        <p:nvSpPr>
          <p:cNvPr name="Freeform 16" id="16"/>
          <p:cNvSpPr/>
          <p:nvPr/>
        </p:nvSpPr>
        <p:spPr>
          <a:xfrm flipH="false" flipV="false" rot="-1053471">
            <a:off x="17002509" y="5030690"/>
            <a:ext cx="1135386" cy="1170501"/>
          </a:xfrm>
          <a:custGeom>
            <a:avLst/>
            <a:gdLst/>
            <a:ahLst/>
            <a:cxnLst/>
            <a:rect r="r" b="b" t="t" l="l"/>
            <a:pathLst>
              <a:path h="1170501" w="1135386">
                <a:moveTo>
                  <a:pt x="0" y="0"/>
                </a:moveTo>
                <a:lnTo>
                  <a:pt x="1135386" y="0"/>
                </a:lnTo>
                <a:lnTo>
                  <a:pt x="1135386" y="1170502"/>
                </a:lnTo>
                <a:lnTo>
                  <a:pt x="0" y="1170502"/>
                </a:lnTo>
                <a:lnTo>
                  <a:pt x="0" y="0"/>
                </a:lnTo>
                <a:close/>
              </a:path>
            </a:pathLst>
          </a:custGeom>
          <a:blipFill>
            <a:blip r:embed="rId4"/>
            <a:stretch>
              <a:fillRect l="0" t="0" r="0" b="0"/>
            </a:stretch>
          </a:blipFill>
        </p:spPr>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8014284">
            <a:off x="13084786" y="5987174"/>
            <a:ext cx="6048409" cy="9997370"/>
          </a:xfrm>
          <a:custGeom>
            <a:avLst/>
            <a:gdLst/>
            <a:ahLst/>
            <a:cxnLst/>
            <a:rect r="r" b="b" t="t" l="l"/>
            <a:pathLst>
              <a:path h="9997370" w="6048409">
                <a:moveTo>
                  <a:pt x="0" y="0"/>
                </a:moveTo>
                <a:lnTo>
                  <a:pt x="6048408" y="0"/>
                </a:lnTo>
                <a:lnTo>
                  <a:pt x="6048408" y="9997370"/>
                </a:lnTo>
                <a:lnTo>
                  <a:pt x="0" y="9997370"/>
                </a:lnTo>
                <a:lnTo>
                  <a:pt x="0" y="0"/>
                </a:lnTo>
                <a:close/>
              </a:path>
            </a:pathLst>
          </a:custGeom>
          <a:blipFill>
            <a:blip r:embed="rId3"/>
            <a:stretch>
              <a:fillRect l="0" t="0" r="0" b="0"/>
            </a:stretch>
          </a:blipFill>
        </p:spPr>
      </p:sp>
      <p:sp>
        <p:nvSpPr>
          <p:cNvPr name="Freeform 4" id="4"/>
          <p:cNvSpPr/>
          <p:nvPr/>
        </p:nvSpPr>
        <p:spPr>
          <a:xfrm flipH="false" flipV="false" rot="595852">
            <a:off x="10730040" y="7210907"/>
            <a:ext cx="3578139" cy="7228564"/>
          </a:xfrm>
          <a:custGeom>
            <a:avLst/>
            <a:gdLst/>
            <a:ahLst/>
            <a:cxnLst/>
            <a:rect r="r" b="b" t="t" l="l"/>
            <a:pathLst>
              <a:path h="7228564" w="3578139">
                <a:moveTo>
                  <a:pt x="0" y="0"/>
                </a:moveTo>
                <a:lnTo>
                  <a:pt x="3578139" y="0"/>
                </a:lnTo>
                <a:lnTo>
                  <a:pt x="3578139" y="7228565"/>
                </a:lnTo>
                <a:lnTo>
                  <a:pt x="0" y="7228565"/>
                </a:lnTo>
                <a:lnTo>
                  <a:pt x="0" y="0"/>
                </a:lnTo>
                <a:close/>
              </a:path>
            </a:pathLst>
          </a:custGeom>
          <a:blipFill>
            <a:blip r:embed="rId4"/>
            <a:stretch>
              <a:fillRect l="0" t="0" r="0" b="0"/>
            </a:stretch>
          </a:blipFill>
        </p:spPr>
      </p:sp>
      <p:sp>
        <p:nvSpPr>
          <p:cNvPr name="Freeform 5" id="5"/>
          <p:cNvSpPr/>
          <p:nvPr/>
        </p:nvSpPr>
        <p:spPr>
          <a:xfrm flipH="false" flipV="false" rot="-1259382">
            <a:off x="5955905" y="7241508"/>
            <a:ext cx="5562289" cy="4720993"/>
          </a:xfrm>
          <a:custGeom>
            <a:avLst/>
            <a:gdLst/>
            <a:ahLst/>
            <a:cxnLst/>
            <a:rect r="r" b="b" t="t" l="l"/>
            <a:pathLst>
              <a:path h="4720993" w="5562289">
                <a:moveTo>
                  <a:pt x="0" y="0"/>
                </a:moveTo>
                <a:lnTo>
                  <a:pt x="5562289" y="0"/>
                </a:lnTo>
                <a:lnTo>
                  <a:pt x="5562289" y="4720994"/>
                </a:lnTo>
                <a:lnTo>
                  <a:pt x="0" y="4720994"/>
                </a:lnTo>
                <a:lnTo>
                  <a:pt x="0" y="0"/>
                </a:lnTo>
                <a:close/>
              </a:path>
            </a:pathLst>
          </a:custGeom>
          <a:blipFill>
            <a:blip r:embed="rId5"/>
            <a:stretch>
              <a:fillRect l="0" t="0" r="0" b="0"/>
            </a:stretch>
          </a:blipFill>
        </p:spPr>
      </p:sp>
      <p:sp>
        <p:nvSpPr>
          <p:cNvPr name="Freeform 6" id="6"/>
          <p:cNvSpPr/>
          <p:nvPr/>
        </p:nvSpPr>
        <p:spPr>
          <a:xfrm flipH="false" flipV="false" rot="-975251">
            <a:off x="-1062296" y="6755636"/>
            <a:ext cx="6048409" cy="9997370"/>
          </a:xfrm>
          <a:custGeom>
            <a:avLst/>
            <a:gdLst/>
            <a:ahLst/>
            <a:cxnLst/>
            <a:rect r="r" b="b" t="t" l="l"/>
            <a:pathLst>
              <a:path h="9997370" w="6048409">
                <a:moveTo>
                  <a:pt x="0" y="0"/>
                </a:moveTo>
                <a:lnTo>
                  <a:pt x="6048409" y="0"/>
                </a:lnTo>
                <a:lnTo>
                  <a:pt x="6048409" y="9997370"/>
                </a:lnTo>
                <a:lnTo>
                  <a:pt x="0" y="9997370"/>
                </a:lnTo>
                <a:lnTo>
                  <a:pt x="0" y="0"/>
                </a:lnTo>
                <a:close/>
              </a:path>
            </a:pathLst>
          </a:custGeom>
          <a:blipFill>
            <a:blip r:embed="rId3"/>
            <a:stretch>
              <a:fillRect l="0" t="0" r="0" b="0"/>
            </a:stretch>
          </a:blipFill>
        </p:spPr>
      </p:sp>
      <p:sp>
        <p:nvSpPr>
          <p:cNvPr name="Freeform 7" id="7"/>
          <p:cNvSpPr/>
          <p:nvPr/>
        </p:nvSpPr>
        <p:spPr>
          <a:xfrm flipH="false" flipV="false" rot="-356062">
            <a:off x="4020171" y="7921943"/>
            <a:ext cx="2549493" cy="3360123"/>
          </a:xfrm>
          <a:custGeom>
            <a:avLst/>
            <a:gdLst/>
            <a:ahLst/>
            <a:cxnLst/>
            <a:rect r="r" b="b" t="t" l="l"/>
            <a:pathLst>
              <a:path h="3360123" w="2549493">
                <a:moveTo>
                  <a:pt x="0" y="0"/>
                </a:moveTo>
                <a:lnTo>
                  <a:pt x="2549493" y="0"/>
                </a:lnTo>
                <a:lnTo>
                  <a:pt x="2549493" y="3360124"/>
                </a:lnTo>
                <a:lnTo>
                  <a:pt x="0" y="3360124"/>
                </a:lnTo>
                <a:lnTo>
                  <a:pt x="0" y="0"/>
                </a:lnTo>
                <a:close/>
              </a:path>
            </a:pathLst>
          </a:custGeom>
          <a:blipFill>
            <a:blip r:embed="rId6"/>
            <a:stretch>
              <a:fillRect l="0" t="0" r="0" b="0"/>
            </a:stretch>
          </a:blipFill>
        </p:spPr>
      </p:sp>
      <p:sp>
        <p:nvSpPr>
          <p:cNvPr name="TextBox 8" id="8"/>
          <p:cNvSpPr txBox="true"/>
          <p:nvPr/>
        </p:nvSpPr>
        <p:spPr>
          <a:xfrm rot="0">
            <a:off x="1715804" y="2790134"/>
            <a:ext cx="15297392" cy="1952635"/>
          </a:xfrm>
          <a:prstGeom prst="rect">
            <a:avLst/>
          </a:prstGeom>
        </p:spPr>
        <p:txBody>
          <a:bodyPr anchor="t" rtlCol="false" tIns="0" lIns="0" bIns="0" rIns="0">
            <a:spAutoFit/>
          </a:bodyPr>
          <a:lstStyle/>
          <a:p>
            <a:pPr algn="ctr">
              <a:lnSpc>
                <a:spcPts val="15749"/>
              </a:lnSpc>
            </a:pPr>
            <a:r>
              <a:rPr lang="en-US" sz="8999">
                <a:solidFill>
                  <a:srgbClr val="3D3D3D"/>
                </a:solidFill>
                <a:latin typeface="True Typewriter"/>
                <a:ea typeface="True Typewriter"/>
                <a:cs typeface="True Typewriter"/>
                <a:sym typeface="True Typewriter"/>
              </a:rPr>
              <a:t>Nguyên nhân và kết quả</a:t>
            </a:r>
          </a:p>
        </p:txBody>
      </p:sp>
      <p:sp>
        <p:nvSpPr>
          <p:cNvPr name="TextBox 9" id="9"/>
          <p:cNvSpPr txBox="true"/>
          <p:nvPr/>
        </p:nvSpPr>
        <p:spPr>
          <a:xfrm rot="0">
            <a:off x="8811637" y="247650"/>
            <a:ext cx="664726" cy="2298702"/>
          </a:xfrm>
          <a:prstGeom prst="rect">
            <a:avLst/>
          </a:prstGeom>
        </p:spPr>
        <p:txBody>
          <a:bodyPr anchor="t" rtlCol="false" tIns="0" lIns="0" bIns="0" rIns="0">
            <a:spAutoFit/>
          </a:bodyPr>
          <a:lstStyle/>
          <a:p>
            <a:pPr algn="ctr">
              <a:lnSpc>
                <a:spcPts val="18799"/>
              </a:lnSpc>
              <a:spcBef>
                <a:spcPct val="0"/>
              </a:spcBef>
            </a:pPr>
            <a:r>
              <a:rPr lang="en-US" sz="9999" spc="789">
                <a:solidFill>
                  <a:srgbClr val="3D3D3D"/>
                </a:solidFill>
                <a:latin typeface="True Typewriter"/>
                <a:ea typeface="True Typewriter"/>
                <a:cs typeface="True Typewriter"/>
                <a:sym typeface="True Typewriter"/>
              </a:rPr>
              <a:t>2</a:t>
            </a:r>
          </a:p>
        </p:txBody>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645739">
            <a:off x="3149454" y="7749882"/>
            <a:ext cx="2637580" cy="2311180"/>
          </a:xfrm>
          <a:custGeom>
            <a:avLst/>
            <a:gdLst/>
            <a:ahLst/>
            <a:cxnLst/>
            <a:rect r="r" b="b" t="t" l="l"/>
            <a:pathLst>
              <a:path h="2311180" w="2637580">
                <a:moveTo>
                  <a:pt x="0" y="0"/>
                </a:moveTo>
                <a:lnTo>
                  <a:pt x="2637580" y="0"/>
                </a:lnTo>
                <a:lnTo>
                  <a:pt x="2637580" y="2311180"/>
                </a:lnTo>
                <a:lnTo>
                  <a:pt x="0" y="2311180"/>
                </a:lnTo>
                <a:lnTo>
                  <a:pt x="0" y="0"/>
                </a:lnTo>
                <a:close/>
              </a:path>
            </a:pathLst>
          </a:custGeom>
          <a:blipFill>
            <a:blip r:embed="rId3"/>
            <a:stretch>
              <a:fillRect l="0" t="0" r="0" b="0"/>
            </a:stretch>
          </a:blipFill>
        </p:spPr>
      </p:sp>
      <p:sp>
        <p:nvSpPr>
          <p:cNvPr name="Freeform 4" id="4"/>
          <p:cNvSpPr/>
          <p:nvPr/>
        </p:nvSpPr>
        <p:spPr>
          <a:xfrm flipH="false" flipV="false" rot="0">
            <a:off x="11720590" y="7698187"/>
            <a:ext cx="3120606" cy="2414569"/>
          </a:xfrm>
          <a:custGeom>
            <a:avLst/>
            <a:gdLst/>
            <a:ahLst/>
            <a:cxnLst/>
            <a:rect r="r" b="b" t="t" l="l"/>
            <a:pathLst>
              <a:path h="2414569" w="3120606">
                <a:moveTo>
                  <a:pt x="0" y="0"/>
                </a:moveTo>
                <a:lnTo>
                  <a:pt x="3120606" y="0"/>
                </a:lnTo>
                <a:lnTo>
                  <a:pt x="3120606" y="2414569"/>
                </a:lnTo>
                <a:lnTo>
                  <a:pt x="0" y="2414569"/>
                </a:lnTo>
                <a:lnTo>
                  <a:pt x="0" y="0"/>
                </a:lnTo>
                <a:close/>
              </a:path>
            </a:pathLst>
          </a:custGeom>
          <a:blipFill>
            <a:blip r:embed="rId4"/>
            <a:stretch>
              <a:fillRect l="0" t="0" r="0" b="0"/>
            </a:stretch>
          </a:blipFill>
        </p:spPr>
      </p:sp>
      <p:grpSp>
        <p:nvGrpSpPr>
          <p:cNvPr name="Group 5" id="5"/>
          <p:cNvGrpSpPr/>
          <p:nvPr/>
        </p:nvGrpSpPr>
        <p:grpSpPr>
          <a:xfrm rot="0">
            <a:off x="-347544" y="-313214"/>
            <a:ext cx="18813456" cy="2049068"/>
            <a:chOff x="0" y="0"/>
            <a:chExt cx="4954984" cy="539672"/>
          </a:xfrm>
        </p:grpSpPr>
        <p:sp>
          <p:nvSpPr>
            <p:cNvPr name="Freeform 6" id="6"/>
            <p:cNvSpPr/>
            <p:nvPr/>
          </p:nvSpPr>
          <p:spPr>
            <a:xfrm flipH="false" flipV="false" rot="0">
              <a:off x="0" y="0"/>
              <a:ext cx="4954984" cy="539672"/>
            </a:xfrm>
            <a:custGeom>
              <a:avLst/>
              <a:gdLst/>
              <a:ahLst/>
              <a:cxnLst/>
              <a:rect r="r" b="b" t="t" l="l"/>
              <a:pathLst>
                <a:path h="539672" w="4954984">
                  <a:moveTo>
                    <a:pt x="0" y="0"/>
                  </a:moveTo>
                  <a:lnTo>
                    <a:pt x="4954984" y="0"/>
                  </a:lnTo>
                  <a:lnTo>
                    <a:pt x="4954984" y="539672"/>
                  </a:lnTo>
                  <a:lnTo>
                    <a:pt x="0" y="539672"/>
                  </a:lnTo>
                  <a:close/>
                </a:path>
              </a:pathLst>
            </a:custGeom>
            <a:solidFill>
              <a:srgbClr val="CEBCAF"/>
            </a:solidFill>
          </p:spPr>
        </p:sp>
        <p:sp>
          <p:nvSpPr>
            <p:cNvPr name="TextBox 7" id="7"/>
            <p:cNvSpPr txBox="true"/>
            <p:nvPr/>
          </p:nvSpPr>
          <p:spPr>
            <a:xfrm>
              <a:off x="0" y="-38100"/>
              <a:ext cx="4954984" cy="577772"/>
            </a:xfrm>
            <a:prstGeom prst="rect">
              <a:avLst/>
            </a:prstGeom>
          </p:spPr>
          <p:txBody>
            <a:bodyPr anchor="ctr" rtlCol="false" tIns="50800" lIns="50800" bIns="50800" rIns="50800"/>
            <a:lstStyle/>
            <a:p>
              <a:pPr algn="ctr">
                <a:lnSpc>
                  <a:spcPts val="3120"/>
                </a:lnSpc>
              </a:pPr>
            </a:p>
          </p:txBody>
        </p:sp>
      </p:grpSp>
      <p:sp>
        <p:nvSpPr>
          <p:cNvPr name="TextBox 8" id="8"/>
          <p:cNvSpPr txBox="true"/>
          <p:nvPr/>
        </p:nvSpPr>
        <p:spPr>
          <a:xfrm rot="0">
            <a:off x="387786" y="37768"/>
            <a:ext cx="9552384" cy="1301117"/>
          </a:xfrm>
          <a:prstGeom prst="rect">
            <a:avLst/>
          </a:prstGeom>
        </p:spPr>
        <p:txBody>
          <a:bodyPr anchor="t" rtlCol="false" tIns="0" lIns="0" bIns="0" rIns="0">
            <a:spAutoFit/>
          </a:bodyPr>
          <a:lstStyle/>
          <a:p>
            <a:pPr algn="l">
              <a:lnSpc>
                <a:spcPts val="11279"/>
              </a:lnSpc>
            </a:pPr>
            <a:r>
              <a:rPr lang="en-US" sz="5999" spc="473">
                <a:solidFill>
                  <a:srgbClr val="3D3D3D"/>
                </a:solidFill>
                <a:latin typeface="Lobster"/>
                <a:ea typeface="Lobster"/>
                <a:cs typeface="Lobster"/>
                <a:sym typeface="Lobster"/>
              </a:rPr>
              <a:t>2. Nguyên nhân và kết quả</a:t>
            </a:r>
          </a:p>
        </p:txBody>
      </p:sp>
      <p:sp>
        <p:nvSpPr>
          <p:cNvPr name="TextBox 9" id="9"/>
          <p:cNvSpPr txBox="true"/>
          <p:nvPr/>
        </p:nvSpPr>
        <p:spPr>
          <a:xfrm rot="0">
            <a:off x="387786" y="1688229"/>
            <a:ext cx="17254316" cy="6307455"/>
          </a:xfrm>
          <a:prstGeom prst="rect">
            <a:avLst/>
          </a:prstGeom>
        </p:spPr>
        <p:txBody>
          <a:bodyPr anchor="t" rtlCol="false" tIns="0" lIns="0" bIns="0" rIns="0">
            <a:spAutoFit/>
          </a:bodyPr>
          <a:lstStyle/>
          <a:p>
            <a:pPr algn="just">
              <a:lnSpc>
                <a:spcPts val="7500"/>
              </a:lnSpc>
            </a:pPr>
            <a:r>
              <a:rPr lang="en-US" sz="5000">
                <a:solidFill>
                  <a:srgbClr val="000000"/>
                </a:solidFill>
                <a:latin typeface="Merriweather"/>
                <a:ea typeface="Merriweather"/>
                <a:cs typeface="Merriweather"/>
                <a:sym typeface="Merriweather"/>
              </a:rPr>
              <a:t> </a:t>
            </a:r>
            <a:r>
              <a:rPr lang="en-US" sz="5000" b="true">
                <a:solidFill>
                  <a:srgbClr val="15B538"/>
                </a:solidFill>
                <a:latin typeface="Merriweather Bold"/>
                <a:ea typeface="Merriweather Bold"/>
                <a:cs typeface="Merriweather Bold"/>
                <a:sym typeface="Merriweather Bold"/>
              </a:rPr>
              <a:t>Khái niệm cơ bản</a:t>
            </a:r>
          </a:p>
          <a:p>
            <a:pPr algn="just">
              <a:lnSpc>
                <a:spcPts val="5399"/>
              </a:lnSpc>
            </a:pPr>
            <a:r>
              <a:rPr lang="en-US" sz="3599" b="true">
                <a:solidFill>
                  <a:srgbClr val="000000"/>
                </a:solidFill>
                <a:latin typeface="Merriweather Bold"/>
                <a:ea typeface="Merriweather Bold"/>
                <a:cs typeface="Merriweather Bold"/>
                <a:sym typeface="Merriweather Bold"/>
              </a:rPr>
              <a:t>     </a:t>
            </a:r>
            <a:r>
              <a:rPr lang="en-US" b="true" sz="3599" u="sng">
                <a:solidFill>
                  <a:srgbClr val="000000"/>
                </a:solidFill>
                <a:latin typeface="Merriweather Bold"/>
                <a:ea typeface="Merriweather Bold"/>
                <a:cs typeface="Merriweather Bold"/>
                <a:sym typeface="Merriweather Bold"/>
              </a:rPr>
              <a:t>- Khái niệm nguyên nhân</a:t>
            </a:r>
          </a:p>
          <a:p>
            <a:pPr algn="just">
              <a:lnSpc>
                <a:spcPts val="5399"/>
              </a:lnSpc>
            </a:pPr>
            <a:r>
              <a:rPr lang="en-US" sz="3599">
                <a:solidFill>
                  <a:srgbClr val="000000"/>
                </a:solidFill>
                <a:latin typeface="Merriweather"/>
                <a:ea typeface="Merriweather"/>
                <a:cs typeface="Merriweather"/>
                <a:sym typeface="Merriweather"/>
              </a:rPr>
              <a:t>Nguyên nhân là phạm trù triết học dùng để chỉ sự tương tác lẫn nhau giữa các mặt trong một sự vật, hiện tượng hoặc giữa các sự vật, hiện tượng với nhau gây nên những biến đổi nhất định.</a:t>
            </a:r>
          </a:p>
          <a:p>
            <a:pPr algn="just">
              <a:lnSpc>
                <a:spcPts val="5399"/>
              </a:lnSpc>
            </a:pPr>
            <a:r>
              <a:rPr lang="en-US" sz="3599" b="true">
                <a:solidFill>
                  <a:srgbClr val="000000"/>
                </a:solidFill>
                <a:latin typeface="Merriweather Bold"/>
                <a:ea typeface="Merriweather Bold"/>
                <a:cs typeface="Merriweather Bold"/>
                <a:sym typeface="Merriweather Bold"/>
              </a:rPr>
              <a:t>     </a:t>
            </a:r>
            <a:r>
              <a:rPr lang="en-US" b="true" sz="3599" u="sng">
                <a:solidFill>
                  <a:srgbClr val="000000"/>
                </a:solidFill>
                <a:latin typeface="Merriweather Bold"/>
                <a:ea typeface="Merriweather Bold"/>
                <a:cs typeface="Merriweather Bold"/>
                <a:sym typeface="Merriweather Bold"/>
              </a:rPr>
              <a:t>- </a:t>
            </a:r>
            <a:r>
              <a:rPr lang="en-US" b="true" sz="3599" u="sng">
                <a:solidFill>
                  <a:srgbClr val="000000"/>
                </a:solidFill>
                <a:latin typeface="Merriweather Bold"/>
                <a:ea typeface="Merriweather Bold"/>
                <a:cs typeface="Merriweather Bold"/>
                <a:sym typeface="Merriweather Bold"/>
              </a:rPr>
              <a:t>Khái niệm kết quả</a:t>
            </a:r>
          </a:p>
          <a:p>
            <a:pPr algn="just">
              <a:lnSpc>
                <a:spcPts val="5399"/>
              </a:lnSpc>
            </a:pPr>
            <a:r>
              <a:rPr lang="en-US" sz="3599">
                <a:solidFill>
                  <a:srgbClr val="000000"/>
                </a:solidFill>
                <a:latin typeface="Merriweather"/>
                <a:ea typeface="Merriweather"/>
                <a:cs typeface="Merriweather"/>
                <a:sym typeface="Merriweather"/>
              </a:rPr>
              <a:t>Kết quả là cặp phạm trù triết học dùng để chỉ những biến đổi xuất hiện do sự tương tác giữa các yếu tố mang tính nguyên nhân gây nên.</a:t>
            </a:r>
          </a:p>
          <a:p>
            <a:pPr algn="just">
              <a:lnSpc>
                <a:spcPts val="5099"/>
              </a:lnSpc>
            </a:pPr>
          </a:p>
        </p:txBody>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EBCAF"/>
        </a:solidFill>
      </p:bgPr>
    </p:bg>
    <p:spTree>
      <p:nvGrpSpPr>
        <p:cNvPr id="1" name=""/>
        <p:cNvGrpSpPr/>
        <p:nvPr/>
      </p:nvGrpSpPr>
      <p:grpSpPr>
        <a:xfrm>
          <a:off x="0" y="0"/>
          <a:ext cx="0" cy="0"/>
          <a:chOff x="0" y="0"/>
          <a:chExt cx="0" cy="0"/>
        </a:xfrm>
      </p:grpSpPr>
      <p:sp>
        <p:nvSpPr>
          <p:cNvPr name="Freeform 2" id="2"/>
          <p:cNvSpPr/>
          <p:nvPr/>
        </p:nvSpPr>
        <p:spPr>
          <a:xfrm flipH="false" flipV="false" rot="0">
            <a:off x="-787533" y="0"/>
            <a:ext cx="10888529" cy="10287000"/>
          </a:xfrm>
          <a:custGeom>
            <a:avLst/>
            <a:gdLst/>
            <a:ahLst/>
            <a:cxnLst/>
            <a:rect r="r" b="b" t="t" l="l"/>
            <a:pathLst>
              <a:path h="10287000" w="10888529">
                <a:moveTo>
                  <a:pt x="0" y="0"/>
                </a:moveTo>
                <a:lnTo>
                  <a:pt x="10888529" y="0"/>
                </a:lnTo>
                <a:lnTo>
                  <a:pt x="10888529" y="10287000"/>
                </a:lnTo>
                <a:lnTo>
                  <a:pt x="0" y="10287000"/>
                </a:lnTo>
                <a:lnTo>
                  <a:pt x="0" y="0"/>
                </a:lnTo>
                <a:close/>
              </a:path>
            </a:pathLst>
          </a:custGeom>
          <a:blipFill>
            <a:blip r:embed="rId2"/>
            <a:stretch>
              <a:fillRect l="-27502" t="0" r="-14166" b="0"/>
            </a:stretch>
          </a:blipFill>
        </p:spPr>
      </p:sp>
      <p:sp>
        <p:nvSpPr>
          <p:cNvPr name="Freeform 3" id="3"/>
          <p:cNvSpPr/>
          <p:nvPr/>
        </p:nvSpPr>
        <p:spPr>
          <a:xfrm flipH="false" flipV="false" rot="0">
            <a:off x="10599532" y="5855680"/>
            <a:ext cx="7214846" cy="4206556"/>
          </a:xfrm>
          <a:custGeom>
            <a:avLst/>
            <a:gdLst/>
            <a:ahLst/>
            <a:cxnLst/>
            <a:rect r="r" b="b" t="t" l="l"/>
            <a:pathLst>
              <a:path h="4206556" w="7214846">
                <a:moveTo>
                  <a:pt x="0" y="0"/>
                </a:moveTo>
                <a:lnTo>
                  <a:pt x="7214846" y="0"/>
                </a:lnTo>
                <a:lnTo>
                  <a:pt x="7214846" y="4206556"/>
                </a:lnTo>
                <a:lnTo>
                  <a:pt x="0" y="4206556"/>
                </a:lnTo>
                <a:lnTo>
                  <a:pt x="0" y="0"/>
                </a:lnTo>
                <a:close/>
              </a:path>
            </a:pathLst>
          </a:custGeom>
          <a:blipFill>
            <a:blip r:embed="rId3"/>
            <a:stretch>
              <a:fillRect l="0" t="0" r="0" b="-14271"/>
            </a:stretch>
          </a:blipFill>
        </p:spPr>
      </p:sp>
      <p:sp>
        <p:nvSpPr>
          <p:cNvPr name="TextBox 4" id="4"/>
          <p:cNvSpPr txBox="true"/>
          <p:nvPr/>
        </p:nvSpPr>
        <p:spPr>
          <a:xfrm rot="0">
            <a:off x="174172" y="-100270"/>
            <a:ext cx="9552384" cy="1301117"/>
          </a:xfrm>
          <a:prstGeom prst="rect">
            <a:avLst/>
          </a:prstGeom>
        </p:spPr>
        <p:txBody>
          <a:bodyPr anchor="t" rtlCol="false" tIns="0" lIns="0" bIns="0" rIns="0">
            <a:spAutoFit/>
          </a:bodyPr>
          <a:lstStyle/>
          <a:p>
            <a:pPr algn="l">
              <a:lnSpc>
                <a:spcPts val="11279"/>
              </a:lnSpc>
            </a:pPr>
            <a:r>
              <a:rPr lang="en-US" sz="5999" spc="473">
                <a:solidFill>
                  <a:srgbClr val="3D3D3D"/>
                </a:solidFill>
                <a:latin typeface="Lobster"/>
                <a:ea typeface="Lobster"/>
                <a:cs typeface="Lobster"/>
                <a:sym typeface="Lobster"/>
              </a:rPr>
              <a:t>2. Nguyên nhân và kết quả</a:t>
            </a:r>
          </a:p>
        </p:txBody>
      </p:sp>
      <p:sp>
        <p:nvSpPr>
          <p:cNvPr name="TextBox 5" id="5"/>
          <p:cNvSpPr txBox="true"/>
          <p:nvPr/>
        </p:nvSpPr>
        <p:spPr>
          <a:xfrm rot="0">
            <a:off x="298352" y="1826605"/>
            <a:ext cx="9428204" cy="7962900"/>
          </a:xfrm>
          <a:prstGeom prst="rect">
            <a:avLst/>
          </a:prstGeom>
        </p:spPr>
        <p:txBody>
          <a:bodyPr anchor="t" rtlCol="false" tIns="0" lIns="0" bIns="0" rIns="0">
            <a:spAutoFit/>
          </a:bodyPr>
          <a:lstStyle/>
          <a:p>
            <a:pPr algn="just">
              <a:lnSpc>
                <a:spcPts val="5250"/>
              </a:lnSpc>
            </a:pPr>
            <a:r>
              <a:rPr lang="en-US" b="true" sz="3500" spc="-3" u="sng">
                <a:solidFill>
                  <a:srgbClr val="3D3D3D"/>
                </a:solidFill>
                <a:latin typeface="Merriweather Bold"/>
                <a:ea typeface="Merriweather Bold"/>
                <a:cs typeface="Merriweather Bold"/>
                <a:sym typeface="Merriweather Bold"/>
              </a:rPr>
              <a:t>Từ khái niệm và ví dụ trên, ta suy ra được:</a:t>
            </a:r>
          </a:p>
          <a:p>
            <a:pPr algn="just">
              <a:lnSpc>
                <a:spcPts val="5250"/>
              </a:lnSpc>
            </a:pPr>
            <a:r>
              <a:rPr lang="en-US" sz="3500" spc="-3">
                <a:solidFill>
                  <a:srgbClr val="3D3D3D"/>
                </a:solidFill>
                <a:latin typeface="Merriweather"/>
                <a:ea typeface="Merriweather"/>
                <a:cs typeface="Merriweather"/>
                <a:sym typeface="Merriweather"/>
              </a:rPr>
              <a:t>- </a:t>
            </a:r>
            <a:r>
              <a:rPr lang="en-US" sz="3500" spc="-3">
                <a:solidFill>
                  <a:srgbClr val="3D3D3D"/>
                </a:solidFill>
                <a:latin typeface="Merriweather"/>
                <a:ea typeface="Merriweather"/>
                <a:cs typeface="Merriweather"/>
                <a:sym typeface="Merriweather"/>
              </a:rPr>
              <a:t>Hiểu đúng mối quan hệ giữa nguyên nhân và kết quả giúp khắc phục quan điểm sai lầm cho rằng nguyên nhân của sự vật, hiện tượng nằm bên ngoài bản thân sự vật đó.</a:t>
            </a:r>
          </a:p>
          <a:p>
            <a:pPr algn="just">
              <a:lnSpc>
                <a:spcPts val="5250"/>
              </a:lnSpc>
            </a:pPr>
            <a:r>
              <a:rPr lang="en-US" sz="3500" spc="-3">
                <a:solidFill>
                  <a:srgbClr val="3D3D3D"/>
                </a:solidFill>
                <a:latin typeface="Merriweather"/>
                <a:ea typeface="Merriweather"/>
                <a:cs typeface="Merriweather"/>
                <a:sym typeface="Merriweather"/>
              </a:rPr>
              <a:t>- </a:t>
            </a:r>
            <a:r>
              <a:rPr lang="en-US" sz="3500" spc="-3">
                <a:solidFill>
                  <a:srgbClr val="3D3D3D"/>
                </a:solidFill>
                <a:latin typeface="Merriweather"/>
                <a:ea typeface="Merriweather"/>
                <a:cs typeface="Merriweather"/>
                <a:sym typeface="Merriweather"/>
              </a:rPr>
              <a:t>Đồng thời, điều này bác bỏ quan điểm cho rằng sự vận động và chuyển hóa của thế giới vật chất do một lực lượng phi vật chất nào đó quyết định.</a:t>
            </a:r>
          </a:p>
          <a:p>
            <a:pPr algn="just">
              <a:lnSpc>
                <a:spcPts val="5250"/>
              </a:lnSpc>
            </a:pPr>
          </a:p>
          <a:p>
            <a:pPr algn="just">
              <a:lnSpc>
                <a:spcPts val="5250"/>
              </a:lnSpc>
            </a:pPr>
          </a:p>
        </p:txBody>
      </p:sp>
      <p:sp>
        <p:nvSpPr>
          <p:cNvPr name="TextBox 6" id="6"/>
          <p:cNvSpPr txBox="true"/>
          <p:nvPr/>
        </p:nvSpPr>
        <p:spPr>
          <a:xfrm rot="0">
            <a:off x="10304973" y="369280"/>
            <a:ext cx="7803963" cy="5391150"/>
          </a:xfrm>
          <a:prstGeom prst="rect">
            <a:avLst/>
          </a:prstGeom>
        </p:spPr>
        <p:txBody>
          <a:bodyPr anchor="t" rtlCol="false" tIns="0" lIns="0" bIns="0" rIns="0">
            <a:spAutoFit/>
          </a:bodyPr>
          <a:lstStyle/>
          <a:p>
            <a:pPr algn="just">
              <a:lnSpc>
                <a:spcPts val="5999"/>
              </a:lnSpc>
            </a:pPr>
            <a:r>
              <a:rPr lang="en-US" b="true" sz="3999" spc="-3" u="sng">
                <a:solidFill>
                  <a:srgbClr val="3D3D3D"/>
                </a:solidFill>
                <a:latin typeface="Merriweather Bold"/>
                <a:ea typeface="Merriweather Bold"/>
                <a:cs typeface="Merriweather Bold"/>
                <a:sym typeface="Merriweather Bold"/>
              </a:rPr>
              <a:t>Ví dụ:</a:t>
            </a:r>
          </a:p>
          <a:p>
            <a:pPr algn="just">
              <a:lnSpc>
                <a:spcPts val="5250"/>
              </a:lnSpc>
            </a:pPr>
            <a:r>
              <a:rPr lang="en-US" sz="3500" spc="-3">
                <a:solidFill>
                  <a:srgbClr val="3D3D3D"/>
                </a:solidFill>
                <a:latin typeface="Merriweather"/>
                <a:ea typeface="Merriweather"/>
                <a:cs typeface="Merriweather"/>
                <a:sym typeface="Merriweather"/>
              </a:rPr>
              <a:t>Nguyên nhân: Trời mưa to. </a:t>
            </a:r>
          </a:p>
          <a:p>
            <a:pPr algn="just">
              <a:lnSpc>
                <a:spcPts val="5250"/>
              </a:lnSpc>
            </a:pPr>
            <a:r>
              <a:rPr lang="en-US" sz="3500" spc="-3">
                <a:solidFill>
                  <a:srgbClr val="3D3D3D"/>
                </a:solidFill>
                <a:latin typeface="Merriweather"/>
                <a:ea typeface="Merriweather"/>
                <a:cs typeface="Merriweather"/>
                <a:sym typeface="Merriweather"/>
              </a:rPr>
              <a:t>Kết quả: Đường ngập nước.</a:t>
            </a:r>
          </a:p>
          <a:p>
            <a:pPr algn="just">
              <a:lnSpc>
                <a:spcPts val="5250"/>
              </a:lnSpc>
            </a:pPr>
            <a:r>
              <a:rPr lang="en-US" sz="3500" spc="-3">
                <a:solidFill>
                  <a:srgbClr val="3D3D3D"/>
                </a:solidFill>
                <a:latin typeface="Merriweather"/>
                <a:ea typeface="Merriweather"/>
                <a:cs typeface="Merriweather"/>
                <a:sym typeface="Merriweather"/>
              </a:rPr>
              <a:t>- Khi lượng mưa lớn đổ xuống, hệ thống thoát nước không đủ khả năng giải quyết hết, dẫn đến việc nước ngập tràn trên các tuyến đường.</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180201">
            <a:off x="14411948" y="854061"/>
            <a:ext cx="3086100" cy="2835170"/>
            <a:chOff x="0" y="0"/>
            <a:chExt cx="812800" cy="746712"/>
          </a:xfrm>
        </p:grpSpPr>
        <p:sp>
          <p:nvSpPr>
            <p:cNvPr name="Freeform 4" id="4"/>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5" id="5"/>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6" id="6"/>
          <p:cNvGrpSpPr/>
          <p:nvPr/>
        </p:nvGrpSpPr>
        <p:grpSpPr>
          <a:xfrm rot="0">
            <a:off x="14339794" y="932962"/>
            <a:ext cx="2835182" cy="28351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16666" t="0" r="-16666" b="0"/>
              </a:stretch>
            </a:blipFill>
          </p:spPr>
        </p:sp>
      </p:grpSp>
      <p:sp>
        <p:nvSpPr>
          <p:cNvPr name="Freeform 8" id="8"/>
          <p:cNvSpPr/>
          <p:nvPr/>
        </p:nvSpPr>
        <p:spPr>
          <a:xfrm flipH="false" flipV="false" rot="-1053471">
            <a:off x="13678281" y="347711"/>
            <a:ext cx="1135386" cy="1170501"/>
          </a:xfrm>
          <a:custGeom>
            <a:avLst/>
            <a:gdLst/>
            <a:ahLst/>
            <a:cxnLst/>
            <a:rect r="r" b="b" t="t" l="l"/>
            <a:pathLst>
              <a:path h="1170501" w="1135386">
                <a:moveTo>
                  <a:pt x="0" y="0"/>
                </a:moveTo>
                <a:lnTo>
                  <a:pt x="1135387" y="0"/>
                </a:lnTo>
                <a:lnTo>
                  <a:pt x="1135387" y="1170501"/>
                </a:lnTo>
                <a:lnTo>
                  <a:pt x="0" y="1170501"/>
                </a:lnTo>
                <a:lnTo>
                  <a:pt x="0" y="0"/>
                </a:lnTo>
                <a:close/>
              </a:path>
            </a:pathLst>
          </a:custGeom>
          <a:blipFill>
            <a:blip r:embed="rId4"/>
            <a:stretch>
              <a:fillRect l="0" t="0" r="0" b="0"/>
            </a:stretch>
          </a:blipFill>
        </p:spPr>
      </p:sp>
      <p:sp>
        <p:nvSpPr>
          <p:cNvPr name="TextBox 9" id="9"/>
          <p:cNvSpPr txBox="true"/>
          <p:nvPr/>
        </p:nvSpPr>
        <p:spPr>
          <a:xfrm rot="0">
            <a:off x="372144" y="1201736"/>
            <a:ext cx="13907300" cy="8772528"/>
          </a:xfrm>
          <a:prstGeom prst="rect">
            <a:avLst/>
          </a:prstGeom>
        </p:spPr>
        <p:txBody>
          <a:bodyPr anchor="t" rtlCol="false" tIns="0" lIns="0" bIns="0" rIns="0">
            <a:spAutoFit/>
          </a:bodyPr>
          <a:lstStyle/>
          <a:p>
            <a:pPr algn="l">
              <a:lnSpc>
                <a:spcPts val="8159"/>
              </a:lnSpc>
            </a:pPr>
            <a:r>
              <a:rPr lang="en-US" sz="4799" b="true">
                <a:solidFill>
                  <a:srgbClr val="15B538"/>
                </a:solidFill>
                <a:latin typeface="Merriweather Bold"/>
                <a:ea typeface="Merriweather Bold"/>
                <a:cs typeface="Merriweather Bold"/>
                <a:sym typeface="Merriweather Bold"/>
              </a:rPr>
              <a:t>Mối quan hệ biện chứng</a:t>
            </a:r>
          </a:p>
          <a:p>
            <a:pPr algn="just">
              <a:lnSpc>
                <a:spcPts val="5779"/>
              </a:lnSpc>
            </a:pPr>
            <a:r>
              <a:rPr lang="en-US" b="true" sz="3399" u="sng">
                <a:solidFill>
                  <a:srgbClr val="000000"/>
                </a:solidFill>
                <a:latin typeface="Merriweather Bold"/>
                <a:ea typeface="Merriweather Bold"/>
                <a:cs typeface="Merriweather Bold"/>
                <a:sym typeface="Merriweather Bold"/>
              </a:rPr>
              <a:t>Tính khách quan, phổ biến và tất yếu của mối quan hệ nhân quả:</a:t>
            </a:r>
          </a:p>
          <a:p>
            <a:pPr algn="just" marL="712465" indent="-356233" lvl="1">
              <a:lnSpc>
                <a:spcPts val="5609"/>
              </a:lnSpc>
              <a:buFont typeface="Arial"/>
              <a:buChar char="•"/>
            </a:pPr>
            <a:r>
              <a:rPr lang="en-US" sz="3299">
                <a:solidFill>
                  <a:srgbClr val="000000"/>
                </a:solidFill>
                <a:latin typeface="Merriweather"/>
                <a:ea typeface="Merriweather"/>
                <a:cs typeface="Merriweather"/>
                <a:sym typeface="Merriweather"/>
              </a:rPr>
              <a:t>Mối quan hệ nhân quả tồn tại khách quan và độc lập với ý thức con người.</a:t>
            </a:r>
          </a:p>
          <a:p>
            <a:pPr algn="just" marL="712465" indent="-356233" lvl="1">
              <a:lnSpc>
                <a:spcPts val="5609"/>
              </a:lnSpc>
              <a:buFont typeface="Arial"/>
              <a:buChar char="•"/>
            </a:pPr>
            <a:r>
              <a:rPr lang="en-US" sz="3299">
                <a:solidFill>
                  <a:srgbClr val="000000"/>
                </a:solidFill>
                <a:latin typeface="Merriweather"/>
                <a:ea typeface="Merriweather"/>
                <a:cs typeface="Merriweather"/>
                <a:sym typeface="Merriweather"/>
              </a:rPr>
              <a:t>Mọi sự vật, hiện tượng đều có nguyên nhân gây ra, trong đó có những nguyên nhân chưa được nhận thức.</a:t>
            </a:r>
          </a:p>
          <a:p>
            <a:pPr algn="just" marL="712465" indent="-356233" lvl="1">
              <a:lnSpc>
                <a:spcPts val="5609"/>
              </a:lnSpc>
              <a:buFont typeface="Arial"/>
              <a:buChar char="•"/>
            </a:pPr>
            <a:r>
              <a:rPr lang="en-US" sz="3299">
                <a:solidFill>
                  <a:srgbClr val="000000"/>
                </a:solidFill>
                <a:latin typeface="Merriweather"/>
                <a:ea typeface="Merriweather"/>
                <a:cs typeface="Merriweather"/>
                <a:sym typeface="Merriweather"/>
              </a:rPr>
              <a:t>Trong hoàn cảnh nhất định, một nguyên nhân sẽ dẫn đến một kết quả nhất định.</a:t>
            </a:r>
          </a:p>
          <a:p>
            <a:pPr algn="just">
              <a:lnSpc>
                <a:spcPts val="5609"/>
              </a:lnSpc>
            </a:pPr>
            <a:r>
              <a:rPr lang="en-US" sz="3299">
                <a:solidFill>
                  <a:srgbClr val="000000"/>
                </a:solidFill>
                <a:latin typeface="Merriweather"/>
                <a:ea typeface="Merriweather"/>
                <a:cs typeface="Merriweather"/>
                <a:sym typeface="Merriweather"/>
              </a:rPr>
              <a:t>Ví dụ: Quá trình cháy thể hiện </a:t>
            </a:r>
            <a:r>
              <a:rPr lang="en-US" sz="3299" b="true">
                <a:solidFill>
                  <a:srgbClr val="000000"/>
                </a:solidFill>
                <a:latin typeface="Merriweather Bold"/>
                <a:ea typeface="Merriweather Bold"/>
                <a:cs typeface="Merriweather Bold"/>
                <a:sym typeface="Merriweather Bold"/>
              </a:rPr>
              <a:t>tính khách quan</a:t>
            </a:r>
            <a:r>
              <a:rPr lang="en-US" sz="3299">
                <a:solidFill>
                  <a:srgbClr val="000000"/>
                </a:solidFill>
                <a:latin typeface="Merriweather"/>
                <a:ea typeface="Merriweather"/>
                <a:cs typeface="Merriweather"/>
                <a:sym typeface="Merriweather"/>
              </a:rPr>
              <a:t> vì nó không phụ thuộc vào ý thức con người, </a:t>
            </a:r>
            <a:r>
              <a:rPr lang="en-US" sz="3299" b="true">
                <a:solidFill>
                  <a:srgbClr val="000000"/>
                </a:solidFill>
                <a:latin typeface="Merriweather Bold"/>
                <a:ea typeface="Merriweather Bold"/>
                <a:cs typeface="Merriweather Bold"/>
                <a:sym typeface="Merriweather Bold"/>
              </a:rPr>
              <a:t>tính phổ biến</a:t>
            </a:r>
            <a:r>
              <a:rPr lang="en-US" sz="3299">
                <a:solidFill>
                  <a:srgbClr val="000000"/>
                </a:solidFill>
                <a:latin typeface="Merriweather"/>
                <a:ea typeface="Merriweather"/>
                <a:cs typeface="Merriweather"/>
                <a:sym typeface="Merriweather"/>
              </a:rPr>
              <a:t> vì xảy ra trong mọi lĩnh vực và môi trường, và t</a:t>
            </a:r>
            <a:r>
              <a:rPr lang="en-US" sz="3299" b="true">
                <a:solidFill>
                  <a:srgbClr val="000000"/>
                </a:solidFill>
                <a:latin typeface="Merriweather Bold"/>
                <a:ea typeface="Merriweather Bold"/>
                <a:cs typeface="Merriweather Bold"/>
                <a:sym typeface="Merriweather Bold"/>
              </a:rPr>
              <a:t>ính tất yếu</a:t>
            </a:r>
            <a:r>
              <a:rPr lang="en-US" sz="3299">
                <a:solidFill>
                  <a:srgbClr val="000000"/>
                </a:solidFill>
                <a:latin typeface="Merriweather"/>
                <a:ea typeface="Merriweather"/>
                <a:cs typeface="Merriweather"/>
                <a:sym typeface="Merriweather"/>
              </a:rPr>
              <a:t> vì khi các điều kiện như oxy, nhiệt độ và chất dễ cháy hội đủ, ngọn lửa sẽ bùng phát.</a:t>
            </a:r>
          </a:p>
        </p:txBody>
      </p:sp>
      <p:grpSp>
        <p:nvGrpSpPr>
          <p:cNvPr name="Group 10" id="10"/>
          <p:cNvGrpSpPr/>
          <p:nvPr/>
        </p:nvGrpSpPr>
        <p:grpSpPr>
          <a:xfrm rot="-180201">
            <a:off x="14850508" y="5537041"/>
            <a:ext cx="3086100" cy="2835170"/>
            <a:chOff x="0" y="0"/>
            <a:chExt cx="812800" cy="746712"/>
          </a:xfrm>
        </p:grpSpPr>
        <p:sp>
          <p:nvSpPr>
            <p:cNvPr name="Freeform 11" id="11"/>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12" id="12"/>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13" id="13"/>
          <p:cNvGrpSpPr/>
          <p:nvPr/>
        </p:nvGrpSpPr>
        <p:grpSpPr>
          <a:xfrm rot="0">
            <a:off x="14778353" y="5615941"/>
            <a:ext cx="2835182" cy="2835170"/>
            <a:chOff x="0" y="0"/>
            <a:chExt cx="6350025" cy="6350000"/>
          </a:xfrm>
        </p:grpSpPr>
        <p:sp>
          <p:nvSpPr>
            <p:cNvPr name="Freeform 14" id="1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16666" t="0" r="-16666" b="0"/>
              </a:stretch>
            </a:blipFill>
          </p:spPr>
        </p:sp>
      </p:grpSp>
      <p:sp>
        <p:nvSpPr>
          <p:cNvPr name="Freeform 15" id="15"/>
          <p:cNvSpPr/>
          <p:nvPr/>
        </p:nvSpPr>
        <p:spPr>
          <a:xfrm flipH="false" flipV="false" rot="-1053471">
            <a:off x="17002509" y="5030690"/>
            <a:ext cx="1135386" cy="1170501"/>
          </a:xfrm>
          <a:custGeom>
            <a:avLst/>
            <a:gdLst/>
            <a:ahLst/>
            <a:cxnLst/>
            <a:rect r="r" b="b" t="t" l="l"/>
            <a:pathLst>
              <a:path h="1170501" w="1135386">
                <a:moveTo>
                  <a:pt x="0" y="0"/>
                </a:moveTo>
                <a:lnTo>
                  <a:pt x="1135386" y="0"/>
                </a:lnTo>
                <a:lnTo>
                  <a:pt x="1135386" y="1170502"/>
                </a:lnTo>
                <a:lnTo>
                  <a:pt x="0" y="1170502"/>
                </a:lnTo>
                <a:lnTo>
                  <a:pt x="0" y="0"/>
                </a:lnTo>
                <a:close/>
              </a:path>
            </a:pathLst>
          </a:custGeom>
          <a:blipFill>
            <a:blip r:embed="rId4"/>
            <a:stretch>
              <a:fillRect l="0" t="0" r="0" b="0"/>
            </a:stretch>
          </a:blipFill>
        </p:spPr>
      </p:sp>
      <p:sp>
        <p:nvSpPr>
          <p:cNvPr name="TextBox 16" id="16"/>
          <p:cNvSpPr txBox="true"/>
          <p:nvPr/>
        </p:nvSpPr>
        <p:spPr>
          <a:xfrm rot="0">
            <a:off x="372144" y="-253479"/>
            <a:ext cx="11144965" cy="1519555"/>
          </a:xfrm>
          <a:prstGeom prst="rect">
            <a:avLst/>
          </a:prstGeom>
        </p:spPr>
        <p:txBody>
          <a:bodyPr anchor="t" rtlCol="false" tIns="0" lIns="0" bIns="0" rIns="0">
            <a:spAutoFit/>
          </a:bodyPr>
          <a:lstStyle/>
          <a:p>
            <a:pPr algn="l">
              <a:lnSpc>
                <a:spcPts val="13159"/>
              </a:lnSpc>
            </a:pPr>
            <a:r>
              <a:rPr lang="en-US" sz="6999" spc="552">
                <a:solidFill>
                  <a:srgbClr val="3D3D3D"/>
                </a:solidFill>
                <a:latin typeface="Lobster"/>
                <a:ea typeface="Lobster"/>
                <a:cs typeface="Lobster"/>
                <a:sym typeface="Lobster"/>
              </a:rPr>
              <a:t>2. Nguyên nhân và kết quả</a:t>
            </a:r>
          </a:p>
        </p:txBody>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347544" y="-313214"/>
            <a:ext cx="18813456" cy="1652099"/>
            <a:chOff x="0" y="0"/>
            <a:chExt cx="4954984" cy="435121"/>
          </a:xfrm>
        </p:grpSpPr>
        <p:sp>
          <p:nvSpPr>
            <p:cNvPr name="Freeform 4" id="4"/>
            <p:cNvSpPr/>
            <p:nvPr/>
          </p:nvSpPr>
          <p:spPr>
            <a:xfrm flipH="false" flipV="false" rot="0">
              <a:off x="0" y="0"/>
              <a:ext cx="4954984" cy="435121"/>
            </a:xfrm>
            <a:custGeom>
              <a:avLst/>
              <a:gdLst/>
              <a:ahLst/>
              <a:cxnLst/>
              <a:rect r="r" b="b" t="t" l="l"/>
              <a:pathLst>
                <a:path h="435121" w="4954984">
                  <a:moveTo>
                    <a:pt x="0" y="0"/>
                  </a:moveTo>
                  <a:lnTo>
                    <a:pt x="4954984" y="0"/>
                  </a:lnTo>
                  <a:lnTo>
                    <a:pt x="4954984" y="435121"/>
                  </a:lnTo>
                  <a:lnTo>
                    <a:pt x="0" y="435121"/>
                  </a:lnTo>
                  <a:close/>
                </a:path>
              </a:pathLst>
            </a:custGeom>
            <a:solidFill>
              <a:srgbClr val="CEBCAF"/>
            </a:solidFill>
          </p:spPr>
        </p:sp>
        <p:sp>
          <p:nvSpPr>
            <p:cNvPr name="TextBox 5" id="5"/>
            <p:cNvSpPr txBox="true"/>
            <p:nvPr/>
          </p:nvSpPr>
          <p:spPr>
            <a:xfrm>
              <a:off x="0" y="-38100"/>
              <a:ext cx="4954984" cy="473221"/>
            </a:xfrm>
            <a:prstGeom prst="rect">
              <a:avLst/>
            </a:prstGeom>
          </p:spPr>
          <p:txBody>
            <a:bodyPr anchor="ctr" rtlCol="false" tIns="50800" lIns="50800" bIns="50800" rIns="50800"/>
            <a:lstStyle/>
            <a:p>
              <a:pPr algn="ctr">
                <a:lnSpc>
                  <a:spcPts val="3120"/>
                </a:lnSpc>
              </a:pPr>
            </a:p>
          </p:txBody>
        </p:sp>
      </p:grpSp>
      <p:sp>
        <p:nvSpPr>
          <p:cNvPr name="TextBox 6" id="6"/>
          <p:cNvSpPr txBox="true"/>
          <p:nvPr/>
        </p:nvSpPr>
        <p:spPr>
          <a:xfrm rot="0">
            <a:off x="296668" y="-109894"/>
            <a:ext cx="9552384" cy="1301117"/>
          </a:xfrm>
          <a:prstGeom prst="rect">
            <a:avLst/>
          </a:prstGeom>
        </p:spPr>
        <p:txBody>
          <a:bodyPr anchor="t" rtlCol="false" tIns="0" lIns="0" bIns="0" rIns="0">
            <a:spAutoFit/>
          </a:bodyPr>
          <a:lstStyle/>
          <a:p>
            <a:pPr algn="l">
              <a:lnSpc>
                <a:spcPts val="11279"/>
              </a:lnSpc>
            </a:pPr>
            <a:r>
              <a:rPr lang="en-US" sz="5999" spc="473">
                <a:solidFill>
                  <a:srgbClr val="3D3D3D"/>
                </a:solidFill>
                <a:latin typeface="Lobster"/>
                <a:ea typeface="Lobster"/>
                <a:cs typeface="Lobster"/>
                <a:sym typeface="Lobster"/>
              </a:rPr>
              <a:t>2. Nguyên nhân và kết quả</a:t>
            </a:r>
          </a:p>
        </p:txBody>
      </p:sp>
      <p:sp>
        <p:nvSpPr>
          <p:cNvPr name="TextBox 7" id="7"/>
          <p:cNvSpPr txBox="true"/>
          <p:nvPr/>
        </p:nvSpPr>
        <p:spPr>
          <a:xfrm rot="0">
            <a:off x="296668" y="1342910"/>
            <a:ext cx="17746525" cy="9395207"/>
          </a:xfrm>
          <a:prstGeom prst="rect">
            <a:avLst/>
          </a:prstGeom>
        </p:spPr>
        <p:txBody>
          <a:bodyPr anchor="t" rtlCol="false" tIns="0" lIns="0" bIns="0" rIns="0">
            <a:spAutoFit/>
          </a:bodyPr>
          <a:lstStyle/>
          <a:p>
            <a:pPr algn="l">
              <a:lnSpc>
                <a:spcPts val="7313"/>
              </a:lnSpc>
            </a:pPr>
            <a:r>
              <a:rPr lang="en-US" sz="4599" b="true">
                <a:solidFill>
                  <a:srgbClr val="15B538"/>
                </a:solidFill>
                <a:latin typeface="Merriweather Bold"/>
                <a:ea typeface="Merriweather Bold"/>
                <a:cs typeface="Merriweather Bold"/>
                <a:sym typeface="Merriweather Bold"/>
              </a:rPr>
              <a:t>Mối quan hệ biện chứng</a:t>
            </a:r>
          </a:p>
          <a:p>
            <a:pPr algn="l">
              <a:lnSpc>
                <a:spcPts val="5565"/>
              </a:lnSpc>
            </a:pPr>
            <a:r>
              <a:rPr lang="en-US" sz="3500" u="sng" b="true">
                <a:solidFill>
                  <a:srgbClr val="000000"/>
                </a:solidFill>
                <a:latin typeface="Merriweather Bold"/>
                <a:ea typeface="Merriweather Bold"/>
                <a:cs typeface="Merriweather Bold"/>
                <a:sym typeface="Merriweather Bold"/>
              </a:rPr>
              <a:t>Phê phán quan niệm duy tâm:</a:t>
            </a:r>
          </a:p>
          <a:p>
            <a:pPr algn="just">
              <a:lnSpc>
                <a:spcPts val="5148"/>
              </a:lnSpc>
            </a:pPr>
            <a:r>
              <a:rPr lang="en-US" sz="3300">
                <a:solidFill>
                  <a:srgbClr val="000000"/>
                </a:solidFill>
                <a:latin typeface="Merriweather"/>
                <a:ea typeface="Merriweather"/>
                <a:cs typeface="Merriweather"/>
                <a:sym typeface="Merriweather"/>
              </a:rPr>
              <a:t>Ph. Ăngghen nhấn mạnh: “hoạt động của con người là hòn đá thử vàng của tính nhân quả"</a:t>
            </a:r>
          </a:p>
          <a:p>
            <a:pPr algn="just" marL="712470" indent="-356235" lvl="1">
              <a:lnSpc>
                <a:spcPts val="5148"/>
              </a:lnSpc>
              <a:buFont typeface="Arial"/>
              <a:buChar char="•"/>
            </a:pPr>
            <a:r>
              <a:rPr lang="en-US" sz="3300">
                <a:solidFill>
                  <a:srgbClr val="000000"/>
                </a:solidFill>
                <a:latin typeface="Merriweather"/>
                <a:ea typeface="Merriweather"/>
                <a:cs typeface="Merriweather"/>
                <a:sym typeface="Merriweather"/>
              </a:rPr>
              <a:t>Tr</a:t>
            </a:r>
            <a:r>
              <a:rPr lang="en-US" sz="3300">
                <a:solidFill>
                  <a:srgbClr val="000000"/>
                </a:solidFill>
                <a:latin typeface="Merriweather"/>
                <a:ea typeface="Merriweather"/>
                <a:cs typeface="Merriweather"/>
                <a:sym typeface="Merriweather"/>
              </a:rPr>
              <a:t>iết học duy vật biện chứng phê phán cách nhìn phiến diện của duy tâm về nhân quả, nhấn mạnh rằng con người không chỉ quan sát mà còn có thể tác động lên hiện tượng, tạo ra những kết quả tương tự như trong tự nhiên thông qua thực nghiệm khoa học.</a:t>
            </a:r>
          </a:p>
          <a:p>
            <a:pPr algn="just">
              <a:lnSpc>
                <a:spcPts val="5148"/>
              </a:lnSpc>
            </a:pPr>
            <a:r>
              <a:rPr lang="en-US" b="true" sz="3300" u="sng">
                <a:solidFill>
                  <a:srgbClr val="000000"/>
                </a:solidFill>
                <a:latin typeface="Merriweather Bold"/>
                <a:ea typeface="Merriweather Bold"/>
                <a:cs typeface="Merriweather Bold"/>
                <a:sym typeface="Merriweather Bold"/>
              </a:rPr>
              <a:t>Ví dụ: </a:t>
            </a:r>
            <a:r>
              <a:rPr lang="en-US" sz="3300">
                <a:solidFill>
                  <a:srgbClr val="000000"/>
                </a:solidFill>
                <a:latin typeface="Merriweather"/>
                <a:ea typeface="Merriweather"/>
                <a:cs typeface="Merriweather"/>
                <a:sym typeface="Merriweather"/>
              </a:rPr>
              <a:t>Duy</a:t>
            </a:r>
            <a:r>
              <a:rPr lang="en-US" sz="3300">
                <a:solidFill>
                  <a:srgbClr val="000000"/>
                </a:solidFill>
                <a:latin typeface="Merriweather"/>
                <a:ea typeface="Merriweather"/>
                <a:cs typeface="Merriweather"/>
                <a:sym typeface="Merriweather"/>
              </a:rPr>
              <a:t> tâm có thể cho rằng, việc một cành cây gãy do một cơn gió là ngẫu nhiên.</a:t>
            </a:r>
            <a:r>
              <a:rPr lang="en-US" sz="3300">
                <a:solidFill>
                  <a:srgbClr val="000000"/>
                </a:solidFill>
                <a:latin typeface="Merriweather"/>
                <a:ea typeface="Merriweather"/>
                <a:cs typeface="Merriweather"/>
                <a:sym typeface="Merriweather"/>
              </a:rPr>
              <a:t> Tuy nhiên, theo duy vật biện chứng, không chỉ quan sát thấy hiện tượng cây gãy sau cơn gió mà con người có thể tạo ra tình huống tương tự trong phòng thí nghiệm (dùng quạt công suất lớn để tạo ra gió và làm gãy cành cây). Điều này chứng tỏ con người có thể tác động vào nguyên nhân và tạo ra kết quả.</a:t>
            </a:r>
          </a:p>
          <a:p>
            <a:pPr algn="just">
              <a:lnSpc>
                <a:spcPts val="5440"/>
              </a:lnSpc>
            </a:pP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180201">
            <a:off x="14411948" y="854061"/>
            <a:ext cx="3086100" cy="2835170"/>
            <a:chOff x="0" y="0"/>
            <a:chExt cx="812800" cy="746712"/>
          </a:xfrm>
        </p:grpSpPr>
        <p:sp>
          <p:nvSpPr>
            <p:cNvPr name="Freeform 4" id="4"/>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5" id="5"/>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6" id="6"/>
          <p:cNvGrpSpPr/>
          <p:nvPr/>
        </p:nvGrpSpPr>
        <p:grpSpPr>
          <a:xfrm rot="0">
            <a:off x="14339794" y="932962"/>
            <a:ext cx="2835182" cy="28351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16666" t="0" r="-16666" b="0"/>
              </a:stretch>
            </a:blipFill>
          </p:spPr>
        </p:sp>
      </p:grpSp>
      <p:sp>
        <p:nvSpPr>
          <p:cNvPr name="Freeform 8" id="8"/>
          <p:cNvSpPr/>
          <p:nvPr/>
        </p:nvSpPr>
        <p:spPr>
          <a:xfrm flipH="false" flipV="false" rot="-1053471">
            <a:off x="13678281" y="347711"/>
            <a:ext cx="1135386" cy="1170501"/>
          </a:xfrm>
          <a:custGeom>
            <a:avLst/>
            <a:gdLst/>
            <a:ahLst/>
            <a:cxnLst/>
            <a:rect r="r" b="b" t="t" l="l"/>
            <a:pathLst>
              <a:path h="1170501" w="1135386">
                <a:moveTo>
                  <a:pt x="0" y="0"/>
                </a:moveTo>
                <a:lnTo>
                  <a:pt x="1135387" y="0"/>
                </a:lnTo>
                <a:lnTo>
                  <a:pt x="1135387" y="1170501"/>
                </a:lnTo>
                <a:lnTo>
                  <a:pt x="0" y="1170501"/>
                </a:lnTo>
                <a:lnTo>
                  <a:pt x="0" y="0"/>
                </a:lnTo>
                <a:close/>
              </a:path>
            </a:pathLst>
          </a:custGeom>
          <a:blipFill>
            <a:blip r:embed="rId4"/>
            <a:stretch>
              <a:fillRect l="0" t="0" r="0" b="0"/>
            </a:stretch>
          </a:blipFill>
        </p:spPr>
      </p:sp>
      <p:sp>
        <p:nvSpPr>
          <p:cNvPr name="TextBox 9" id="9"/>
          <p:cNvSpPr txBox="true"/>
          <p:nvPr/>
        </p:nvSpPr>
        <p:spPr>
          <a:xfrm rot="0">
            <a:off x="372144" y="1201736"/>
            <a:ext cx="13907300" cy="9448803"/>
          </a:xfrm>
          <a:prstGeom prst="rect">
            <a:avLst/>
          </a:prstGeom>
        </p:spPr>
        <p:txBody>
          <a:bodyPr anchor="t" rtlCol="false" tIns="0" lIns="0" bIns="0" rIns="0">
            <a:spAutoFit/>
          </a:bodyPr>
          <a:lstStyle/>
          <a:p>
            <a:pPr algn="l">
              <a:lnSpc>
                <a:spcPts val="8159"/>
              </a:lnSpc>
            </a:pPr>
            <a:r>
              <a:rPr lang="en-US" sz="4799" b="true">
                <a:solidFill>
                  <a:srgbClr val="15B538"/>
                </a:solidFill>
                <a:latin typeface="Merriweather Bold"/>
                <a:ea typeface="Merriweather Bold"/>
                <a:cs typeface="Merriweather Bold"/>
                <a:sym typeface="Merriweather Bold"/>
              </a:rPr>
              <a:t>Mối quan hệ biện chứng</a:t>
            </a:r>
          </a:p>
          <a:p>
            <a:pPr algn="just">
              <a:lnSpc>
                <a:spcPts val="5609"/>
              </a:lnSpc>
            </a:pPr>
            <a:r>
              <a:rPr lang="en-US" sz="3299">
                <a:solidFill>
                  <a:srgbClr val="000000"/>
                </a:solidFill>
                <a:latin typeface="Merriweather"/>
                <a:ea typeface="Merriweather"/>
                <a:cs typeface="Merriweather"/>
                <a:sym typeface="Merriweather"/>
              </a:rPr>
              <a:t> </a:t>
            </a:r>
            <a:r>
              <a:rPr lang="en-US" b="true" sz="3299" u="sng">
                <a:solidFill>
                  <a:srgbClr val="000000"/>
                </a:solidFill>
                <a:latin typeface="Merriweather Bold"/>
                <a:ea typeface="Merriweather Bold"/>
                <a:cs typeface="Merriweather Bold"/>
                <a:sym typeface="Merriweather Bold"/>
              </a:rPr>
              <a:t>T</a:t>
            </a:r>
            <a:r>
              <a:rPr lang="en-US" b="true" sz="3299" u="sng">
                <a:solidFill>
                  <a:srgbClr val="000000"/>
                </a:solidFill>
                <a:latin typeface="Merriweather Bold"/>
                <a:ea typeface="Merriweather Bold"/>
                <a:cs typeface="Merriweather Bold"/>
                <a:sym typeface="Merriweather Bold"/>
              </a:rPr>
              <a:t>ính biện chứng của mối quan hệ nhân quả:</a:t>
            </a:r>
          </a:p>
          <a:p>
            <a:pPr algn="just" marL="712465" indent="-356233" lvl="1">
              <a:lnSpc>
                <a:spcPts val="5609"/>
              </a:lnSpc>
              <a:buFont typeface="Arial"/>
              <a:buChar char="•"/>
            </a:pPr>
            <a:r>
              <a:rPr lang="en-US" sz="3299">
                <a:solidFill>
                  <a:srgbClr val="000000"/>
                </a:solidFill>
                <a:latin typeface="Merriweather"/>
                <a:ea typeface="Merriweather"/>
                <a:cs typeface="Merriweather"/>
                <a:sym typeface="Merriweather"/>
              </a:rPr>
              <a:t>Nguyên nhân và kết quả có thể chuyển hóa lẫn nhau: Nguyên nhân có thể trở thành kết quả </a:t>
            </a:r>
            <a:r>
              <a:rPr lang="en-US" sz="3299">
                <a:solidFill>
                  <a:srgbClr val="000000"/>
                </a:solidFill>
                <a:latin typeface="Merriweather"/>
                <a:ea typeface="Merriweather"/>
                <a:cs typeface="Merriweather"/>
                <a:sym typeface="Merriweather"/>
              </a:rPr>
              <a:t>t</a:t>
            </a:r>
            <a:r>
              <a:rPr lang="en-US" sz="3299">
                <a:solidFill>
                  <a:srgbClr val="000000"/>
                </a:solidFill>
                <a:latin typeface="Merriweather"/>
                <a:ea typeface="Merriweather"/>
                <a:cs typeface="Merriweather"/>
                <a:sym typeface="Merriweather"/>
              </a:rPr>
              <a:t>rong hoàn cả</a:t>
            </a:r>
            <a:r>
              <a:rPr lang="en-US" sz="3299">
                <a:solidFill>
                  <a:srgbClr val="000000"/>
                </a:solidFill>
                <a:latin typeface="Merriweather"/>
                <a:ea typeface="Merriweather"/>
                <a:cs typeface="Merriweather"/>
                <a:sym typeface="Merriweather"/>
              </a:rPr>
              <a:t>nh khác</a:t>
            </a:r>
            <a:r>
              <a:rPr lang="en-US" sz="3299">
                <a:solidFill>
                  <a:srgbClr val="000000"/>
                </a:solidFill>
                <a:latin typeface="Merriweather"/>
                <a:ea typeface="Merriweather"/>
                <a:cs typeface="Merriweather"/>
                <a:sym typeface="Merriweather"/>
              </a:rPr>
              <a:t>, và kết</a:t>
            </a:r>
            <a:r>
              <a:rPr lang="en-US" sz="3299">
                <a:solidFill>
                  <a:srgbClr val="000000"/>
                </a:solidFill>
                <a:latin typeface="Merriweather"/>
                <a:ea typeface="Merriweather"/>
                <a:cs typeface="Merriweather"/>
                <a:sym typeface="Merriweather"/>
              </a:rPr>
              <a:t> qu</a:t>
            </a:r>
            <a:r>
              <a:rPr lang="en-US" sz="3299">
                <a:solidFill>
                  <a:srgbClr val="000000"/>
                </a:solidFill>
                <a:latin typeface="Merriweather"/>
                <a:ea typeface="Merriweather"/>
                <a:cs typeface="Merriweather"/>
                <a:sym typeface="Merriweather"/>
              </a:rPr>
              <a:t>ả có thể trở thà</a:t>
            </a:r>
            <a:r>
              <a:rPr lang="en-US" sz="3299">
                <a:solidFill>
                  <a:srgbClr val="000000"/>
                </a:solidFill>
                <a:latin typeface="Merriweather"/>
                <a:ea typeface="Merriweather"/>
                <a:cs typeface="Merriweather"/>
                <a:sym typeface="Merriweather"/>
              </a:rPr>
              <a:t>n</a:t>
            </a:r>
            <a:r>
              <a:rPr lang="en-US" sz="3299">
                <a:solidFill>
                  <a:srgbClr val="000000"/>
                </a:solidFill>
                <a:latin typeface="Merriweather"/>
                <a:ea typeface="Merriweather"/>
                <a:cs typeface="Merriweather"/>
                <a:sym typeface="Merriweather"/>
              </a:rPr>
              <a:t>h nguyên nhân mới.</a:t>
            </a:r>
          </a:p>
          <a:p>
            <a:pPr algn="just" marL="712465" indent="-356233" lvl="1">
              <a:lnSpc>
                <a:spcPts val="5609"/>
              </a:lnSpc>
              <a:buFont typeface="Arial"/>
              <a:buChar char="•"/>
            </a:pPr>
            <a:r>
              <a:rPr lang="en-US" sz="3299">
                <a:solidFill>
                  <a:srgbClr val="000000"/>
                </a:solidFill>
                <a:latin typeface="Merriweather"/>
                <a:ea typeface="Merriweather"/>
                <a:cs typeface="Merriweather"/>
                <a:sym typeface="Merriweather"/>
              </a:rPr>
              <a:t>Kết quả không chỉ là sản phẩm thụ động mà còn phản tác động trở lại nguyên nhân, tạo ra sự tương tác qua lại.</a:t>
            </a:r>
          </a:p>
          <a:p>
            <a:pPr algn="just">
              <a:lnSpc>
                <a:spcPts val="5609"/>
              </a:lnSpc>
            </a:pPr>
            <a:r>
              <a:rPr lang="en-US" b="true" sz="3299" u="sng">
                <a:solidFill>
                  <a:srgbClr val="000000"/>
                </a:solidFill>
                <a:latin typeface="Merriweather Bold"/>
                <a:ea typeface="Merriweather Bold"/>
                <a:cs typeface="Merriweather Bold"/>
                <a:sym typeface="Merriweather Bold"/>
              </a:rPr>
              <a:t>Ví dụ: </a:t>
            </a:r>
            <a:r>
              <a:rPr lang="en-US" sz="3299">
                <a:solidFill>
                  <a:srgbClr val="000000"/>
                </a:solidFill>
                <a:latin typeface="Merriweather"/>
                <a:ea typeface="Merriweather"/>
                <a:cs typeface="Merriweather"/>
                <a:sym typeface="Merriweather"/>
              </a:rPr>
              <a:t>Việc </a:t>
            </a:r>
            <a:r>
              <a:rPr lang="en-US" sz="3299">
                <a:solidFill>
                  <a:srgbClr val="000000"/>
                </a:solidFill>
                <a:latin typeface="Merriweather"/>
                <a:ea typeface="Merriweather"/>
                <a:cs typeface="Merriweather"/>
                <a:sym typeface="Merriweather"/>
              </a:rPr>
              <a:t>t</a:t>
            </a:r>
            <a:r>
              <a:rPr lang="en-US" sz="3299">
                <a:solidFill>
                  <a:srgbClr val="000000"/>
                </a:solidFill>
                <a:latin typeface="Merriweather"/>
                <a:ea typeface="Merriweather"/>
                <a:cs typeface="Merriweather"/>
                <a:sym typeface="Merriweather"/>
              </a:rPr>
              <a:t>hiếu nước (nguyên </a:t>
            </a:r>
            <a:r>
              <a:rPr lang="en-US" sz="3299">
                <a:solidFill>
                  <a:srgbClr val="000000"/>
                </a:solidFill>
                <a:latin typeface="Merriweather"/>
                <a:ea typeface="Merriweather"/>
                <a:cs typeface="Merriweather"/>
                <a:sym typeface="Merriweather"/>
              </a:rPr>
              <a:t>nh</a:t>
            </a:r>
            <a:r>
              <a:rPr lang="en-US" sz="3299">
                <a:solidFill>
                  <a:srgbClr val="000000"/>
                </a:solidFill>
                <a:latin typeface="Merriweather"/>
                <a:ea typeface="Merriweather"/>
                <a:cs typeface="Merriweather"/>
                <a:sym typeface="Merriweather"/>
              </a:rPr>
              <a:t>ân) gây</a:t>
            </a:r>
            <a:r>
              <a:rPr lang="en-US" sz="3299">
                <a:solidFill>
                  <a:srgbClr val="000000"/>
                </a:solidFill>
                <a:latin typeface="Merriweather"/>
                <a:ea typeface="Merriweather"/>
                <a:cs typeface="Merriweather"/>
                <a:sym typeface="Merriweather"/>
              </a:rPr>
              <a:t> </a:t>
            </a:r>
            <a:r>
              <a:rPr lang="en-US" sz="3299">
                <a:solidFill>
                  <a:srgbClr val="000000"/>
                </a:solidFill>
                <a:latin typeface="Merriweather"/>
                <a:ea typeface="Merriweather"/>
                <a:cs typeface="Merriweather"/>
                <a:sym typeface="Merriweather"/>
              </a:rPr>
              <a:t>ra k</a:t>
            </a:r>
            <a:r>
              <a:rPr lang="en-US" sz="3299">
                <a:solidFill>
                  <a:srgbClr val="000000"/>
                </a:solidFill>
                <a:latin typeface="Merriweather"/>
                <a:ea typeface="Merriweather"/>
                <a:cs typeface="Merriweather"/>
                <a:sym typeface="Merriweather"/>
              </a:rPr>
              <a:t>h</a:t>
            </a:r>
            <a:r>
              <a:rPr lang="en-US" sz="3299">
                <a:solidFill>
                  <a:srgbClr val="000000"/>
                </a:solidFill>
                <a:latin typeface="Merriweather"/>
                <a:ea typeface="Merriweather"/>
                <a:cs typeface="Merriweather"/>
                <a:sym typeface="Merriweather"/>
              </a:rPr>
              <a:t>ô</a:t>
            </a:r>
            <a:r>
              <a:rPr lang="en-US" sz="3299">
                <a:solidFill>
                  <a:srgbClr val="000000"/>
                </a:solidFill>
                <a:latin typeface="Merriweather"/>
                <a:ea typeface="Merriweather"/>
                <a:cs typeface="Merriweather"/>
                <a:sym typeface="Merriweather"/>
              </a:rPr>
              <a:t> </a:t>
            </a:r>
            <a:r>
              <a:rPr lang="en-US" sz="3299">
                <a:solidFill>
                  <a:srgbClr val="000000"/>
                </a:solidFill>
                <a:latin typeface="Merriweather"/>
                <a:ea typeface="Merriweather"/>
                <a:cs typeface="Merriweather"/>
                <a:sym typeface="Merriweather"/>
              </a:rPr>
              <a:t>hạ</a:t>
            </a:r>
            <a:r>
              <a:rPr lang="en-US" sz="3299">
                <a:solidFill>
                  <a:srgbClr val="000000"/>
                </a:solidFill>
                <a:latin typeface="Merriweather"/>
                <a:ea typeface="Merriweather"/>
                <a:cs typeface="Merriweather"/>
                <a:sym typeface="Merriweather"/>
              </a:rPr>
              <a:t>n</a:t>
            </a:r>
            <a:r>
              <a:rPr lang="en-US" sz="3299">
                <a:solidFill>
                  <a:srgbClr val="000000"/>
                </a:solidFill>
                <a:latin typeface="Merriweather"/>
                <a:ea typeface="Merriweather"/>
                <a:cs typeface="Merriweather"/>
                <a:sym typeface="Merriweather"/>
              </a:rPr>
              <a:t> (kết quả). Tuy nhiên, khô hạn (kết quả) cũng làm cho đất đai cằn cỗi và không giữ được nước, từ đó lại trở thành nguyên nhân làm trầm trọ</a:t>
            </a:r>
            <a:r>
              <a:rPr lang="en-US" sz="3299">
                <a:solidFill>
                  <a:srgbClr val="000000"/>
                </a:solidFill>
                <a:latin typeface="Merriweather"/>
                <a:ea typeface="Merriweather"/>
                <a:cs typeface="Merriweather"/>
                <a:sym typeface="Merriweather"/>
              </a:rPr>
              <a:t>n</a:t>
            </a:r>
            <a:r>
              <a:rPr lang="en-US" sz="3299">
                <a:solidFill>
                  <a:srgbClr val="000000"/>
                </a:solidFill>
                <a:latin typeface="Merriweather"/>
                <a:ea typeface="Merriweather"/>
                <a:cs typeface="Merriweather"/>
                <a:sym typeface="Merriweather"/>
              </a:rPr>
              <a:t>g </a:t>
            </a:r>
            <a:r>
              <a:rPr lang="en-US" sz="3299">
                <a:solidFill>
                  <a:srgbClr val="000000"/>
                </a:solidFill>
                <a:latin typeface="Merriweather"/>
                <a:ea typeface="Merriweather"/>
                <a:cs typeface="Merriweather"/>
                <a:sym typeface="Merriweather"/>
              </a:rPr>
              <a:t>h</a:t>
            </a:r>
            <a:r>
              <a:rPr lang="en-US" sz="3299">
                <a:solidFill>
                  <a:srgbClr val="000000"/>
                </a:solidFill>
                <a:latin typeface="Merriweather"/>
                <a:ea typeface="Merriweather"/>
                <a:cs typeface="Merriweather"/>
                <a:sym typeface="Merriweather"/>
              </a:rPr>
              <a:t>ơn</a:t>
            </a:r>
            <a:r>
              <a:rPr lang="en-US" sz="3299">
                <a:solidFill>
                  <a:srgbClr val="000000"/>
                </a:solidFill>
                <a:latin typeface="Merriweather"/>
                <a:ea typeface="Merriweather"/>
                <a:cs typeface="Merriweather"/>
                <a:sym typeface="Merriweather"/>
              </a:rPr>
              <a:t> t</a:t>
            </a:r>
            <a:r>
              <a:rPr lang="en-US" sz="3299">
                <a:solidFill>
                  <a:srgbClr val="000000"/>
                </a:solidFill>
                <a:latin typeface="Merriweather"/>
                <a:ea typeface="Merriweather"/>
                <a:cs typeface="Merriweather"/>
                <a:sym typeface="Merriweather"/>
              </a:rPr>
              <a:t>ình </a:t>
            </a:r>
            <a:r>
              <a:rPr lang="en-US" sz="3299">
                <a:solidFill>
                  <a:srgbClr val="000000"/>
                </a:solidFill>
                <a:latin typeface="Merriweather"/>
                <a:ea typeface="Merriweather"/>
                <a:cs typeface="Merriweather"/>
                <a:sym typeface="Merriweather"/>
              </a:rPr>
              <a:t>t</a:t>
            </a:r>
            <a:r>
              <a:rPr lang="en-US" sz="3299">
                <a:solidFill>
                  <a:srgbClr val="000000"/>
                </a:solidFill>
                <a:latin typeface="Merriweather"/>
                <a:ea typeface="Merriweather"/>
                <a:cs typeface="Merriweather"/>
                <a:sym typeface="Merriweather"/>
              </a:rPr>
              <a:t>rạng</a:t>
            </a:r>
            <a:r>
              <a:rPr lang="en-US" sz="3299">
                <a:solidFill>
                  <a:srgbClr val="000000"/>
                </a:solidFill>
                <a:latin typeface="Merriweather"/>
                <a:ea typeface="Merriweather"/>
                <a:cs typeface="Merriweather"/>
                <a:sym typeface="Merriweather"/>
              </a:rPr>
              <a:t> </a:t>
            </a:r>
            <a:r>
              <a:rPr lang="en-US" sz="3299">
                <a:solidFill>
                  <a:srgbClr val="000000"/>
                </a:solidFill>
                <a:latin typeface="Merriweather"/>
                <a:ea typeface="Merriweather"/>
                <a:cs typeface="Merriweather"/>
                <a:sym typeface="Merriweather"/>
              </a:rPr>
              <a:t>thi</a:t>
            </a:r>
            <a:r>
              <a:rPr lang="en-US" sz="3299">
                <a:solidFill>
                  <a:srgbClr val="000000"/>
                </a:solidFill>
                <a:latin typeface="Merriweather"/>
                <a:ea typeface="Merriweather"/>
                <a:cs typeface="Merriweather"/>
                <a:sym typeface="Merriweather"/>
              </a:rPr>
              <a:t>ếu</a:t>
            </a:r>
            <a:r>
              <a:rPr lang="en-US" sz="3299">
                <a:solidFill>
                  <a:srgbClr val="000000"/>
                </a:solidFill>
                <a:latin typeface="Merriweather"/>
                <a:ea typeface="Merriweather"/>
                <a:cs typeface="Merriweather"/>
                <a:sym typeface="Merriweather"/>
              </a:rPr>
              <a:t> nước. Đây là một ví dụ của sự tác động qua lại, nơi kết quả trở thành nguyên nhân mới trong một mối quan hệ khác.</a:t>
            </a:r>
          </a:p>
          <a:p>
            <a:pPr algn="just">
              <a:lnSpc>
                <a:spcPts val="5609"/>
              </a:lnSpc>
            </a:pPr>
          </a:p>
        </p:txBody>
      </p:sp>
      <p:grpSp>
        <p:nvGrpSpPr>
          <p:cNvPr name="Group 10" id="10"/>
          <p:cNvGrpSpPr/>
          <p:nvPr/>
        </p:nvGrpSpPr>
        <p:grpSpPr>
          <a:xfrm rot="-180201">
            <a:off x="14850508" y="5537041"/>
            <a:ext cx="3086100" cy="2835170"/>
            <a:chOff x="0" y="0"/>
            <a:chExt cx="812800" cy="746712"/>
          </a:xfrm>
        </p:grpSpPr>
        <p:sp>
          <p:nvSpPr>
            <p:cNvPr name="Freeform 11" id="11"/>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12" id="12"/>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13" id="13"/>
          <p:cNvGrpSpPr/>
          <p:nvPr/>
        </p:nvGrpSpPr>
        <p:grpSpPr>
          <a:xfrm rot="0">
            <a:off x="14778353" y="5615941"/>
            <a:ext cx="2835182" cy="2835170"/>
            <a:chOff x="0" y="0"/>
            <a:chExt cx="6350025" cy="6350000"/>
          </a:xfrm>
        </p:grpSpPr>
        <p:sp>
          <p:nvSpPr>
            <p:cNvPr name="Freeform 14" id="1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16666" t="0" r="-16666" b="0"/>
              </a:stretch>
            </a:blipFill>
          </p:spPr>
        </p:sp>
      </p:grpSp>
      <p:sp>
        <p:nvSpPr>
          <p:cNvPr name="Freeform 15" id="15"/>
          <p:cNvSpPr/>
          <p:nvPr/>
        </p:nvSpPr>
        <p:spPr>
          <a:xfrm flipH="false" flipV="false" rot="-1053471">
            <a:off x="17002509" y="5030690"/>
            <a:ext cx="1135386" cy="1170501"/>
          </a:xfrm>
          <a:custGeom>
            <a:avLst/>
            <a:gdLst/>
            <a:ahLst/>
            <a:cxnLst/>
            <a:rect r="r" b="b" t="t" l="l"/>
            <a:pathLst>
              <a:path h="1170501" w="1135386">
                <a:moveTo>
                  <a:pt x="0" y="0"/>
                </a:moveTo>
                <a:lnTo>
                  <a:pt x="1135386" y="0"/>
                </a:lnTo>
                <a:lnTo>
                  <a:pt x="1135386" y="1170502"/>
                </a:lnTo>
                <a:lnTo>
                  <a:pt x="0" y="1170502"/>
                </a:lnTo>
                <a:lnTo>
                  <a:pt x="0" y="0"/>
                </a:lnTo>
                <a:close/>
              </a:path>
            </a:pathLst>
          </a:custGeom>
          <a:blipFill>
            <a:blip r:embed="rId4"/>
            <a:stretch>
              <a:fillRect l="0" t="0" r="0" b="0"/>
            </a:stretch>
          </a:blipFill>
        </p:spPr>
      </p:sp>
      <p:sp>
        <p:nvSpPr>
          <p:cNvPr name="TextBox 16" id="16"/>
          <p:cNvSpPr txBox="true"/>
          <p:nvPr/>
        </p:nvSpPr>
        <p:spPr>
          <a:xfrm rot="0">
            <a:off x="372144" y="-253479"/>
            <a:ext cx="11144965" cy="1519555"/>
          </a:xfrm>
          <a:prstGeom prst="rect">
            <a:avLst/>
          </a:prstGeom>
        </p:spPr>
        <p:txBody>
          <a:bodyPr anchor="t" rtlCol="false" tIns="0" lIns="0" bIns="0" rIns="0">
            <a:spAutoFit/>
          </a:bodyPr>
          <a:lstStyle/>
          <a:p>
            <a:pPr algn="l">
              <a:lnSpc>
                <a:spcPts val="13159"/>
              </a:lnSpc>
            </a:pPr>
            <a:r>
              <a:rPr lang="en-US" sz="6999" spc="552">
                <a:solidFill>
                  <a:srgbClr val="3D3D3D"/>
                </a:solidFill>
                <a:latin typeface="Lobster"/>
                <a:ea typeface="Lobster"/>
                <a:cs typeface="Lobster"/>
                <a:sym typeface="Lobster"/>
              </a:rPr>
              <a:t>2. Nguyên nhân và kết quả</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347544" y="-313214"/>
            <a:ext cx="18813456" cy="1652099"/>
            <a:chOff x="0" y="0"/>
            <a:chExt cx="4954984" cy="435121"/>
          </a:xfrm>
        </p:grpSpPr>
        <p:sp>
          <p:nvSpPr>
            <p:cNvPr name="Freeform 4" id="4"/>
            <p:cNvSpPr/>
            <p:nvPr/>
          </p:nvSpPr>
          <p:spPr>
            <a:xfrm flipH="false" flipV="false" rot="0">
              <a:off x="0" y="0"/>
              <a:ext cx="4954984" cy="435121"/>
            </a:xfrm>
            <a:custGeom>
              <a:avLst/>
              <a:gdLst/>
              <a:ahLst/>
              <a:cxnLst/>
              <a:rect r="r" b="b" t="t" l="l"/>
              <a:pathLst>
                <a:path h="435121" w="4954984">
                  <a:moveTo>
                    <a:pt x="0" y="0"/>
                  </a:moveTo>
                  <a:lnTo>
                    <a:pt x="4954984" y="0"/>
                  </a:lnTo>
                  <a:lnTo>
                    <a:pt x="4954984" y="435121"/>
                  </a:lnTo>
                  <a:lnTo>
                    <a:pt x="0" y="435121"/>
                  </a:lnTo>
                  <a:close/>
                </a:path>
              </a:pathLst>
            </a:custGeom>
            <a:solidFill>
              <a:srgbClr val="CEBCAF"/>
            </a:solidFill>
          </p:spPr>
        </p:sp>
        <p:sp>
          <p:nvSpPr>
            <p:cNvPr name="TextBox 5" id="5"/>
            <p:cNvSpPr txBox="true"/>
            <p:nvPr/>
          </p:nvSpPr>
          <p:spPr>
            <a:xfrm>
              <a:off x="0" y="-38100"/>
              <a:ext cx="4954984" cy="473221"/>
            </a:xfrm>
            <a:prstGeom prst="rect">
              <a:avLst/>
            </a:prstGeom>
          </p:spPr>
          <p:txBody>
            <a:bodyPr anchor="ctr" rtlCol="false" tIns="50800" lIns="50800" bIns="50800" rIns="50800"/>
            <a:lstStyle/>
            <a:p>
              <a:pPr algn="ctr">
                <a:lnSpc>
                  <a:spcPts val="3120"/>
                </a:lnSpc>
              </a:pPr>
            </a:p>
          </p:txBody>
        </p:sp>
      </p:grpSp>
      <p:sp>
        <p:nvSpPr>
          <p:cNvPr name="Freeform 6" id="6"/>
          <p:cNvSpPr/>
          <p:nvPr/>
        </p:nvSpPr>
        <p:spPr>
          <a:xfrm flipH="false" flipV="false" rot="0">
            <a:off x="11592679" y="5658879"/>
            <a:ext cx="6352072" cy="4232068"/>
          </a:xfrm>
          <a:custGeom>
            <a:avLst/>
            <a:gdLst/>
            <a:ahLst/>
            <a:cxnLst/>
            <a:rect r="r" b="b" t="t" l="l"/>
            <a:pathLst>
              <a:path h="4232068" w="6352072">
                <a:moveTo>
                  <a:pt x="0" y="0"/>
                </a:moveTo>
                <a:lnTo>
                  <a:pt x="6352072" y="0"/>
                </a:lnTo>
                <a:lnTo>
                  <a:pt x="6352072" y="4232068"/>
                </a:lnTo>
                <a:lnTo>
                  <a:pt x="0" y="4232068"/>
                </a:lnTo>
                <a:lnTo>
                  <a:pt x="0" y="0"/>
                </a:lnTo>
                <a:close/>
              </a:path>
            </a:pathLst>
          </a:custGeom>
          <a:blipFill>
            <a:blip r:embed="rId3"/>
            <a:stretch>
              <a:fillRect l="0" t="0" r="0" b="0"/>
            </a:stretch>
          </a:blipFill>
        </p:spPr>
      </p:sp>
      <p:sp>
        <p:nvSpPr>
          <p:cNvPr name="TextBox 7" id="7"/>
          <p:cNvSpPr txBox="true"/>
          <p:nvPr/>
        </p:nvSpPr>
        <p:spPr>
          <a:xfrm rot="0">
            <a:off x="296668" y="-109894"/>
            <a:ext cx="9552384" cy="1301117"/>
          </a:xfrm>
          <a:prstGeom prst="rect">
            <a:avLst/>
          </a:prstGeom>
        </p:spPr>
        <p:txBody>
          <a:bodyPr anchor="t" rtlCol="false" tIns="0" lIns="0" bIns="0" rIns="0">
            <a:spAutoFit/>
          </a:bodyPr>
          <a:lstStyle/>
          <a:p>
            <a:pPr algn="l">
              <a:lnSpc>
                <a:spcPts val="11279"/>
              </a:lnSpc>
            </a:pPr>
            <a:r>
              <a:rPr lang="en-US" sz="5999" spc="473">
                <a:solidFill>
                  <a:srgbClr val="3D3D3D"/>
                </a:solidFill>
                <a:latin typeface="Lobster"/>
                <a:ea typeface="Lobster"/>
                <a:cs typeface="Lobster"/>
                <a:sym typeface="Lobster"/>
              </a:rPr>
              <a:t>2. Nguyên nhân và kết quả</a:t>
            </a:r>
          </a:p>
        </p:txBody>
      </p:sp>
      <p:sp>
        <p:nvSpPr>
          <p:cNvPr name="TextBox 8" id="8"/>
          <p:cNvSpPr txBox="true"/>
          <p:nvPr/>
        </p:nvSpPr>
        <p:spPr>
          <a:xfrm rot="0">
            <a:off x="296668" y="1342910"/>
            <a:ext cx="17648083" cy="4144519"/>
          </a:xfrm>
          <a:prstGeom prst="rect">
            <a:avLst/>
          </a:prstGeom>
        </p:spPr>
        <p:txBody>
          <a:bodyPr anchor="t" rtlCol="false" tIns="0" lIns="0" bIns="0" rIns="0">
            <a:spAutoFit/>
          </a:bodyPr>
          <a:lstStyle/>
          <a:p>
            <a:pPr algn="l">
              <a:lnSpc>
                <a:spcPts val="7313"/>
              </a:lnSpc>
            </a:pPr>
            <a:r>
              <a:rPr lang="en-US" sz="4599" b="true">
                <a:solidFill>
                  <a:srgbClr val="15B538"/>
                </a:solidFill>
                <a:latin typeface="Merriweather Bold"/>
                <a:ea typeface="Merriweather Bold"/>
                <a:cs typeface="Merriweather Bold"/>
                <a:sym typeface="Merriweather Bold"/>
              </a:rPr>
              <a:t>Mối quan hệ biện chứng</a:t>
            </a:r>
          </a:p>
          <a:p>
            <a:pPr algn="just">
              <a:lnSpc>
                <a:spcPts val="5148"/>
              </a:lnSpc>
            </a:pPr>
            <a:r>
              <a:rPr lang="en-US" b="true" sz="3300" u="sng">
                <a:solidFill>
                  <a:srgbClr val="000000"/>
                </a:solidFill>
                <a:latin typeface="Merriweather Bold"/>
                <a:ea typeface="Merriweather Bold"/>
                <a:cs typeface="Merriweather Bold"/>
                <a:sym typeface="Merriweather Bold"/>
              </a:rPr>
              <a:t>Sự</a:t>
            </a:r>
            <a:r>
              <a:rPr lang="en-US" b="true" sz="3300" u="sng">
                <a:solidFill>
                  <a:srgbClr val="000000"/>
                </a:solidFill>
                <a:latin typeface="Merriweather Bold"/>
                <a:ea typeface="Merriweather Bold"/>
                <a:cs typeface="Merriweather Bold"/>
                <a:sym typeface="Merriweather Bold"/>
              </a:rPr>
              <a:t> đa dạng và phức tạp của mối quan hệ nhân quả:</a:t>
            </a:r>
          </a:p>
          <a:p>
            <a:pPr algn="just" marL="712470" indent="-356235" lvl="1">
              <a:lnSpc>
                <a:spcPts val="5148"/>
              </a:lnSpc>
              <a:buFont typeface="Arial"/>
              <a:buChar char="•"/>
            </a:pPr>
            <a:r>
              <a:rPr lang="en-US" sz="3300">
                <a:solidFill>
                  <a:srgbClr val="000000"/>
                </a:solidFill>
                <a:latin typeface="Merriweather"/>
                <a:ea typeface="Merriweather"/>
                <a:cs typeface="Merriweather"/>
                <a:sym typeface="Merriweather"/>
              </a:rPr>
              <a:t>Một k</a:t>
            </a:r>
            <a:r>
              <a:rPr lang="en-US" sz="3300">
                <a:solidFill>
                  <a:srgbClr val="000000"/>
                </a:solidFill>
                <a:latin typeface="Merriweather"/>
                <a:ea typeface="Merriweather"/>
                <a:cs typeface="Merriweather"/>
                <a:sym typeface="Merriweather"/>
              </a:rPr>
              <a:t>ết quả có thể do nhiều nguyên nhân gây ra, dẫn đến sự phân loại nguyên nhân (chủ yếu, thứ yếu, bên trong, bên ngoài) để hiểu rõ hơn về bản chất của các sự kiện.</a:t>
            </a:r>
          </a:p>
          <a:p>
            <a:pPr algn="just" marL="712470" indent="-356235" lvl="1">
              <a:lnSpc>
                <a:spcPts val="5148"/>
              </a:lnSpc>
              <a:buFont typeface="Arial"/>
              <a:buChar char="•"/>
            </a:pPr>
            <a:r>
              <a:rPr lang="en-US" sz="3300">
                <a:solidFill>
                  <a:srgbClr val="000000"/>
                </a:solidFill>
                <a:latin typeface="Merriweather"/>
                <a:ea typeface="Merriweather"/>
                <a:cs typeface="Merriweather"/>
                <a:sym typeface="Merriweather"/>
              </a:rPr>
              <a:t>Điều này có ý nghĩa lý luận và thực tiễn quan trọng.</a:t>
            </a:r>
          </a:p>
        </p:txBody>
      </p:sp>
      <p:sp>
        <p:nvSpPr>
          <p:cNvPr name="TextBox 9" id="9"/>
          <p:cNvSpPr txBox="true"/>
          <p:nvPr/>
        </p:nvSpPr>
        <p:spPr>
          <a:xfrm rot="0">
            <a:off x="493552" y="5535054"/>
            <a:ext cx="10609551" cy="4495164"/>
          </a:xfrm>
          <a:prstGeom prst="rect">
            <a:avLst/>
          </a:prstGeom>
        </p:spPr>
        <p:txBody>
          <a:bodyPr anchor="t" rtlCol="false" tIns="0" lIns="0" bIns="0" rIns="0">
            <a:spAutoFit/>
          </a:bodyPr>
          <a:lstStyle/>
          <a:p>
            <a:pPr algn="just">
              <a:lnSpc>
                <a:spcPts val="5120"/>
              </a:lnSpc>
              <a:spcBef>
                <a:spcPct val="0"/>
              </a:spcBef>
            </a:pPr>
            <a:r>
              <a:rPr lang="en-US" b="true" sz="3200" spc="80" u="sng">
                <a:solidFill>
                  <a:srgbClr val="000000"/>
                </a:solidFill>
                <a:latin typeface="Merriweather Bold"/>
                <a:ea typeface="Merriweather Bold"/>
                <a:cs typeface="Merriweather Bold"/>
                <a:sym typeface="Merriweather Bold"/>
              </a:rPr>
              <a:t>Ví dụ:</a:t>
            </a:r>
            <a:r>
              <a:rPr lang="en-US" sz="3200" spc="80">
                <a:solidFill>
                  <a:srgbClr val="000000"/>
                </a:solidFill>
                <a:latin typeface="Merriweather"/>
                <a:ea typeface="Merriweather"/>
                <a:cs typeface="Merriweather"/>
                <a:sym typeface="Merriweather"/>
              </a:rPr>
              <a:t> Tình trạng ùn tắc giao thông (kết quả) có thể do nhiều nguyên nhân: mật độ phương tiện quá đông (nguyên nhân chủ yếu), hệ thống giao thông không hợp lý (nguyên nhân bên trong), thời tiết xấu như mưa bão (nguyên nhân bên ngoài). Sự phân loại nguyên nhân giúp phân tích rõ hơn bản chất của sự kiện và tìm ra cách giải quyết.</a:t>
            </a:r>
          </a:p>
        </p:txBody>
      </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180201">
            <a:off x="14411948" y="854061"/>
            <a:ext cx="3086100" cy="2835170"/>
            <a:chOff x="0" y="0"/>
            <a:chExt cx="812800" cy="746712"/>
          </a:xfrm>
        </p:grpSpPr>
        <p:sp>
          <p:nvSpPr>
            <p:cNvPr name="Freeform 4" id="4"/>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5" id="5"/>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6" id="6"/>
          <p:cNvGrpSpPr/>
          <p:nvPr/>
        </p:nvGrpSpPr>
        <p:grpSpPr>
          <a:xfrm rot="0">
            <a:off x="14339794" y="932962"/>
            <a:ext cx="2835182" cy="28351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16666" t="0" r="-16666" b="0"/>
              </a:stretch>
            </a:blipFill>
          </p:spPr>
        </p:sp>
      </p:grpSp>
      <p:sp>
        <p:nvSpPr>
          <p:cNvPr name="Freeform 8" id="8"/>
          <p:cNvSpPr/>
          <p:nvPr/>
        </p:nvSpPr>
        <p:spPr>
          <a:xfrm flipH="false" flipV="false" rot="-1053471">
            <a:off x="13678281" y="347711"/>
            <a:ext cx="1135386" cy="1170501"/>
          </a:xfrm>
          <a:custGeom>
            <a:avLst/>
            <a:gdLst/>
            <a:ahLst/>
            <a:cxnLst/>
            <a:rect r="r" b="b" t="t" l="l"/>
            <a:pathLst>
              <a:path h="1170501" w="1135386">
                <a:moveTo>
                  <a:pt x="0" y="0"/>
                </a:moveTo>
                <a:lnTo>
                  <a:pt x="1135387" y="0"/>
                </a:lnTo>
                <a:lnTo>
                  <a:pt x="1135387" y="1170501"/>
                </a:lnTo>
                <a:lnTo>
                  <a:pt x="0" y="1170501"/>
                </a:lnTo>
                <a:lnTo>
                  <a:pt x="0" y="0"/>
                </a:lnTo>
                <a:close/>
              </a:path>
            </a:pathLst>
          </a:custGeom>
          <a:blipFill>
            <a:blip r:embed="rId4"/>
            <a:stretch>
              <a:fillRect l="0" t="0" r="0" b="0"/>
            </a:stretch>
          </a:blipFill>
        </p:spPr>
      </p:sp>
      <p:sp>
        <p:nvSpPr>
          <p:cNvPr name="TextBox 9" id="9"/>
          <p:cNvSpPr txBox="true"/>
          <p:nvPr/>
        </p:nvSpPr>
        <p:spPr>
          <a:xfrm rot="0">
            <a:off x="372144" y="1424077"/>
            <a:ext cx="13907300" cy="7686676"/>
          </a:xfrm>
          <a:prstGeom prst="rect">
            <a:avLst/>
          </a:prstGeom>
        </p:spPr>
        <p:txBody>
          <a:bodyPr anchor="t" rtlCol="false" tIns="0" lIns="0" bIns="0" rIns="0">
            <a:spAutoFit/>
          </a:bodyPr>
          <a:lstStyle/>
          <a:p>
            <a:pPr algn="just">
              <a:lnSpc>
                <a:spcPts val="8500"/>
              </a:lnSpc>
            </a:pPr>
            <a:r>
              <a:rPr lang="en-US" sz="5000" b="true">
                <a:solidFill>
                  <a:srgbClr val="15B538"/>
                </a:solidFill>
                <a:latin typeface="Merriweather Bold"/>
                <a:ea typeface="Merriweather Bold"/>
                <a:cs typeface="Merriweather Bold"/>
                <a:sym typeface="Merriweather Bold"/>
              </a:rPr>
              <a:t>Ý</a:t>
            </a:r>
            <a:r>
              <a:rPr lang="en-US" sz="5000" b="true">
                <a:solidFill>
                  <a:srgbClr val="15B538"/>
                </a:solidFill>
                <a:latin typeface="Merriweather Bold"/>
                <a:ea typeface="Merriweather Bold"/>
                <a:cs typeface="Merriweather Bold"/>
                <a:sym typeface="Merriweather Bold"/>
              </a:rPr>
              <a:t> </a:t>
            </a:r>
            <a:r>
              <a:rPr lang="en-US" sz="5000" b="true">
                <a:solidFill>
                  <a:srgbClr val="15B538"/>
                </a:solidFill>
                <a:latin typeface="Merriweather Bold"/>
                <a:ea typeface="Merriweather Bold"/>
                <a:cs typeface="Merriweather Bold"/>
                <a:sym typeface="Merriweather Bold"/>
              </a:rPr>
              <a:t>nghĩa phương pháp luận</a:t>
            </a:r>
          </a:p>
          <a:p>
            <a:pPr algn="just">
              <a:lnSpc>
                <a:spcPts val="6119"/>
              </a:lnSpc>
            </a:pPr>
            <a:r>
              <a:rPr lang="en-US" b="true" sz="3599" u="sng">
                <a:solidFill>
                  <a:srgbClr val="000000"/>
                </a:solidFill>
                <a:latin typeface="Merriweather Bold"/>
                <a:ea typeface="Merriweather Bold"/>
                <a:cs typeface="Merriweather Bold"/>
                <a:sym typeface="Merriweather Bold"/>
              </a:rPr>
              <a:t>Tìm nguyên nhân để giải quyết vấn đề:</a:t>
            </a:r>
          </a:p>
          <a:p>
            <a:pPr algn="just" marL="734055" indent="-367027" lvl="1">
              <a:lnSpc>
                <a:spcPts val="5779"/>
              </a:lnSpc>
              <a:buFont typeface="Arial"/>
              <a:buChar char="•"/>
            </a:pPr>
            <a:r>
              <a:rPr lang="en-US" sz="3399">
                <a:solidFill>
                  <a:srgbClr val="000000"/>
                </a:solidFill>
                <a:latin typeface="Merriweather"/>
                <a:ea typeface="Merriweather"/>
                <a:cs typeface="Merriweather"/>
                <a:sym typeface="Merriweather"/>
              </a:rPr>
              <a:t>Mọi sự vật, hiện tượng đều có nguyên nhân. Để nhận thức đúng một hiện </a:t>
            </a:r>
            <a:r>
              <a:rPr lang="en-US" sz="3399">
                <a:solidFill>
                  <a:srgbClr val="000000"/>
                </a:solidFill>
                <a:latin typeface="Merriweather"/>
                <a:ea typeface="Merriweather"/>
                <a:cs typeface="Merriweather"/>
                <a:sym typeface="Merriweather"/>
              </a:rPr>
              <a:t>tượ</a:t>
            </a:r>
            <a:r>
              <a:rPr lang="en-US" sz="3399">
                <a:solidFill>
                  <a:srgbClr val="000000"/>
                </a:solidFill>
                <a:latin typeface="Merriweather"/>
                <a:ea typeface="Merriweather"/>
                <a:cs typeface="Merriweather"/>
                <a:sym typeface="Merriweather"/>
              </a:rPr>
              <a:t>ng, cầ</a:t>
            </a:r>
            <a:r>
              <a:rPr lang="en-US" sz="3399">
                <a:solidFill>
                  <a:srgbClr val="000000"/>
                </a:solidFill>
                <a:latin typeface="Merriweather"/>
                <a:ea typeface="Merriweather"/>
                <a:cs typeface="Merriweather"/>
                <a:sym typeface="Merriweather"/>
              </a:rPr>
              <a:t>n ph</a:t>
            </a:r>
            <a:r>
              <a:rPr lang="en-US" sz="3399">
                <a:solidFill>
                  <a:srgbClr val="000000"/>
                </a:solidFill>
                <a:latin typeface="Merriweather"/>
                <a:ea typeface="Merriweather"/>
                <a:cs typeface="Merriweather"/>
                <a:sym typeface="Merriweather"/>
              </a:rPr>
              <a:t>ải tìm ra nguyên nhân của nó. Nếu muốn loại bỏ hiện tượng không mong muốn, cần phải loại bỏ nguyên nhân gây ra hiện tượng đó.</a:t>
            </a:r>
          </a:p>
          <a:p>
            <a:pPr algn="just" marL="734055" indent="-367027" lvl="1">
              <a:lnSpc>
                <a:spcPts val="5779"/>
              </a:lnSpc>
              <a:buFont typeface="Arial"/>
              <a:buChar char="•"/>
            </a:pPr>
            <a:r>
              <a:rPr lang="en-US" sz="3399" u="none">
                <a:solidFill>
                  <a:srgbClr val="000000"/>
                </a:solidFill>
                <a:latin typeface="Merriweather"/>
                <a:ea typeface="Merriweather"/>
                <a:cs typeface="Merriweather"/>
                <a:sym typeface="Merriweather"/>
              </a:rPr>
              <a:t>Ví dụ: </a:t>
            </a:r>
            <a:r>
              <a:rPr lang="en-US" sz="3399">
                <a:solidFill>
                  <a:srgbClr val="000000"/>
                </a:solidFill>
                <a:latin typeface="Merriweather"/>
                <a:ea typeface="Merriweather"/>
                <a:cs typeface="Merriweather"/>
                <a:sym typeface="Merriweather"/>
              </a:rPr>
              <a:t>Nếu một công ty</a:t>
            </a:r>
            <a:r>
              <a:rPr lang="en-US" sz="3399">
                <a:solidFill>
                  <a:srgbClr val="000000"/>
                </a:solidFill>
                <a:latin typeface="Merriweather"/>
                <a:ea typeface="Merriweather"/>
                <a:cs typeface="Merriweather"/>
                <a:sym typeface="Merriweather"/>
              </a:rPr>
              <a:t> gặp</a:t>
            </a:r>
            <a:r>
              <a:rPr lang="en-US" sz="3399">
                <a:solidFill>
                  <a:srgbClr val="000000"/>
                </a:solidFill>
                <a:latin typeface="Merriweather"/>
                <a:ea typeface="Merriweather"/>
                <a:cs typeface="Merriweather"/>
                <a:sym typeface="Merriweather"/>
              </a:rPr>
              <a:t> tìn</a:t>
            </a:r>
            <a:r>
              <a:rPr lang="en-US" sz="3399">
                <a:solidFill>
                  <a:srgbClr val="000000"/>
                </a:solidFill>
                <a:latin typeface="Merriweather"/>
                <a:ea typeface="Merriweather"/>
                <a:cs typeface="Merriweather"/>
                <a:sym typeface="Merriweather"/>
              </a:rPr>
              <a:t>h tr</a:t>
            </a:r>
            <a:r>
              <a:rPr lang="en-US" sz="3399">
                <a:solidFill>
                  <a:srgbClr val="000000"/>
                </a:solidFill>
                <a:latin typeface="Merriweather"/>
                <a:ea typeface="Merriweather"/>
                <a:cs typeface="Merriweather"/>
                <a:sym typeface="Merriweather"/>
              </a:rPr>
              <a:t>ạ</a:t>
            </a:r>
            <a:r>
              <a:rPr lang="en-US" sz="3399">
                <a:solidFill>
                  <a:srgbClr val="000000"/>
                </a:solidFill>
                <a:latin typeface="Merriweather"/>
                <a:ea typeface="Merriweather"/>
                <a:cs typeface="Merriweather"/>
                <a:sym typeface="Merriweather"/>
              </a:rPr>
              <a:t>ng</a:t>
            </a:r>
            <a:r>
              <a:rPr lang="en-US" sz="3399">
                <a:solidFill>
                  <a:srgbClr val="000000"/>
                </a:solidFill>
                <a:latin typeface="Merriweather"/>
                <a:ea typeface="Merriweather"/>
                <a:cs typeface="Merriweather"/>
                <a:sym typeface="Merriweather"/>
              </a:rPr>
              <a:t> giảm doanh thu (kết quả), cần tìm nguyên nhân có thể do chất lượ</a:t>
            </a:r>
            <a:r>
              <a:rPr lang="en-US" sz="3399">
                <a:solidFill>
                  <a:srgbClr val="000000"/>
                </a:solidFill>
                <a:latin typeface="Merriweather"/>
                <a:ea typeface="Merriweather"/>
                <a:cs typeface="Merriweather"/>
                <a:sym typeface="Merriweather"/>
              </a:rPr>
              <a:t>n</a:t>
            </a:r>
            <a:r>
              <a:rPr lang="en-US" sz="3399">
                <a:solidFill>
                  <a:srgbClr val="000000"/>
                </a:solidFill>
                <a:latin typeface="Merriweather"/>
                <a:ea typeface="Merriweather"/>
                <a:cs typeface="Merriweather"/>
                <a:sym typeface="Merriweather"/>
              </a:rPr>
              <a:t>g sản</a:t>
            </a:r>
            <a:r>
              <a:rPr lang="en-US" sz="3399">
                <a:solidFill>
                  <a:srgbClr val="000000"/>
                </a:solidFill>
                <a:latin typeface="Merriweather"/>
                <a:ea typeface="Merriweather"/>
                <a:cs typeface="Merriweather"/>
                <a:sym typeface="Merriweather"/>
              </a:rPr>
              <a:t> p</a:t>
            </a:r>
            <a:r>
              <a:rPr lang="en-US" sz="3399">
                <a:solidFill>
                  <a:srgbClr val="000000"/>
                </a:solidFill>
                <a:latin typeface="Merriweather"/>
                <a:ea typeface="Merriweather"/>
                <a:cs typeface="Merriweather"/>
                <a:sym typeface="Merriweather"/>
              </a:rPr>
              <a:t>hẩm, marketing kém, hoặc sự cạnh tranh. Để giải quyết vấn đề này, cần tập trung vào việc cải thiện những yếu tố đó.</a:t>
            </a:r>
          </a:p>
        </p:txBody>
      </p:sp>
      <p:grpSp>
        <p:nvGrpSpPr>
          <p:cNvPr name="Group 10" id="10"/>
          <p:cNvGrpSpPr/>
          <p:nvPr/>
        </p:nvGrpSpPr>
        <p:grpSpPr>
          <a:xfrm rot="-180201">
            <a:off x="14850508" y="5537041"/>
            <a:ext cx="3086100" cy="2835170"/>
            <a:chOff x="0" y="0"/>
            <a:chExt cx="812800" cy="746712"/>
          </a:xfrm>
        </p:grpSpPr>
        <p:sp>
          <p:nvSpPr>
            <p:cNvPr name="Freeform 11" id="11"/>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12" id="12"/>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13" id="13"/>
          <p:cNvGrpSpPr/>
          <p:nvPr/>
        </p:nvGrpSpPr>
        <p:grpSpPr>
          <a:xfrm rot="0">
            <a:off x="14778353" y="5615941"/>
            <a:ext cx="2835182" cy="2835170"/>
            <a:chOff x="0" y="0"/>
            <a:chExt cx="6350025" cy="6350000"/>
          </a:xfrm>
        </p:grpSpPr>
        <p:sp>
          <p:nvSpPr>
            <p:cNvPr name="Freeform 14" id="1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16666" t="0" r="-16666" b="0"/>
              </a:stretch>
            </a:blipFill>
          </p:spPr>
        </p:sp>
      </p:grpSp>
      <p:sp>
        <p:nvSpPr>
          <p:cNvPr name="Freeform 15" id="15"/>
          <p:cNvSpPr/>
          <p:nvPr/>
        </p:nvSpPr>
        <p:spPr>
          <a:xfrm flipH="false" flipV="false" rot="-1053471">
            <a:off x="17002509" y="5030690"/>
            <a:ext cx="1135386" cy="1170501"/>
          </a:xfrm>
          <a:custGeom>
            <a:avLst/>
            <a:gdLst/>
            <a:ahLst/>
            <a:cxnLst/>
            <a:rect r="r" b="b" t="t" l="l"/>
            <a:pathLst>
              <a:path h="1170501" w="1135386">
                <a:moveTo>
                  <a:pt x="0" y="0"/>
                </a:moveTo>
                <a:lnTo>
                  <a:pt x="1135386" y="0"/>
                </a:lnTo>
                <a:lnTo>
                  <a:pt x="1135386" y="1170502"/>
                </a:lnTo>
                <a:lnTo>
                  <a:pt x="0" y="1170502"/>
                </a:lnTo>
                <a:lnTo>
                  <a:pt x="0" y="0"/>
                </a:lnTo>
                <a:close/>
              </a:path>
            </a:pathLst>
          </a:custGeom>
          <a:blipFill>
            <a:blip r:embed="rId4"/>
            <a:stretch>
              <a:fillRect l="0" t="0" r="0" b="0"/>
            </a:stretch>
          </a:blipFill>
        </p:spPr>
      </p:sp>
      <p:sp>
        <p:nvSpPr>
          <p:cNvPr name="TextBox 16" id="16"/>
          <p:cNvSpPr txBox="true"/>
          <p:nvPr/>
        </p:nvSpPr>
        <p:spPr>
          <a:xfrm rot="0">
            <a:off x="372144" y="-253479"/>
            <a:ext cx="11144965" cy="1519555"/>
          </a:xfrm>
          <a:prstGeom prst="rect">
            <a:avLst/>
          </a:prstGeom>
        </p:spPr>
        <p:txBody>
          <a:bodyPr anchor="t" rtlCol="false" tIns="0" lIns="0" bIns="0" rIns="0">
            <a:spAutoFit/>
          </a:bodyPr>
          <a:lstStyle/>
          <a:p>
            <a:pPr algn="l">
              <a:lnSpc>
                <a:spcPts val="13159"/>
              </a:lnSpc>
            </a:pPr>
            <a:r>
              <a:rPr lang="en-US" sz="6999" spc="552">
                <a:solidFill>
                  <a:srgbClr val="3D3D3D"/>
                </a:solidFill>
                <a:latin typeface="Lobster"/>
                <a:ea typeface="Lobster"/>
                <a:cs typeface="Lobster"/>
                <a:sym typeface="Lobster"/>
              </a:rPr>
              <a:t>2. Nguyên nhân và kết quả</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3109819" y="7449994"/>
            <a:ext cx="10987285" cy="9449065"/>
          </a:xfrm>
          <a:custGeom>
            <a:avLst/>
            <a:gdLst/>
            <a:ahLst/>
            <a:cxnLst/>
            <a:rect r="r" b="b" t="t" l="l"/>
            <a:pathLst>
              <a:path h="9449065" w="10987285">
                <a:moveTo>
                  <a:pt x="0" y="0"/>
                </a:moveTo>
                <a:lnTo>
                  <a:pt x="10987285" y="0"/>
                </a:lnTo>
                <a:lnTo>
                  <a:pt x="10987285" y="9449066"/>
                </a:lnTo>
                <a:lnTo>
                  <a:pt x="0" y="9449066"/>
                </a:lnTo>
                <a:lnTo>
                  <a:pt x="0" y="0"/>
                </a:lnTo>
                <a:close/>
              </a:path>
            </a:pathLst>
          </a:custGeom>
          <a:blipFill>
            <a:blip r:embed="rId3"/>
            <a:stretch>
              <a:fillRect l="0" t="0" r="0" b="0"/>
            </a:stretch>
          </a:blipFill>
        </p:spPr>
      </p:sp>
      <p:sp>
        <p:nvSpPr>
          <p:cNvPr name="Freeform 4" id="4"/>
          <p:cNvSpPr/>
          <p:nvPr/>
        </p:nvSpPr>
        <p:spPr>
          <a:xfrm flipH="false" flipV="false" rot="0">
            <a:off x="-3085893" y="4388498"/>
            <a:ext cx="7405851" cy="7044816"/>
          </a:xfrm>
          <a:custGeom>
            <a:avLst/>
            <a:gdLst/>
            <a:ahLst/>
            <a:cxnLst/>
            <a:rect r="r" b="b" t="t" l="l"/>
            <a:pathLst>
              <a:path h="7044816" w="7405851">
                <a:moveTo>
                  <a:pt x="0" y="0"/>
                </a:moveTo>
                <a:lnTo>
                  <a:pt x="7405851" y="0"/>
                </a:lnTo>
                <a:lnTo>
                  <a:pt x="7405851" y="7044817"/>
                </a:lnTo>
                <a:lnTo>
                  <a:pt x="0" y="7044817"/>
                </a:lnTo>
                <a:lnTo>
                  <a:pt x="0" y="0"/>
                </a:lnTo>
                <a:close/>
              </a:path>
            </a:pathLst>
          </a:custGeom>
          <a:blipFill>
            <a:blip r:embed="rId4"/>
            <a:stretch>
              <a:fillRect l="0" t="0" r="0" b="0"/>
            </a:stretch>
          </a:blipFill>
        </p:spPr>
      </p:sp>
      <p:sp>
        <p:nvSpPr>
          <p:cNvPr name="Freeform 5" id="5"/>
          <p:cNvSpPr/>
          <p:nvPr/>
        </p:nvSpPr>
        <p:spPr>
          <a:xfrm flipH="true" flipV="false" rot="2966343">
            <a:off x="-556094" y="4575578"/>
            <a:ext cx="1771659" cy="3959015"/>
          </a:xfrm>
          <a:custGeom>
            <a:avLst/>
            <a:gdLst/>
            <a:ahLst/>
            <a:cxnLst/>
            <a:rect r="r" b="b" t="t" l="l"/>
            <a:pathLst>
              <a:path h="3959015" w="1771659">
                <a:moveTo>
                  <a:pt x="1771659" y="0"/>
                </a:moveTo>
                <a:lnTo>
                  <a:pt x="0" y="0"/>
                </a:lnTo>
                <a:lnTo>
                  <a:pt x="0" y="3959015"/>
                </a:lnTo>
                <a:lnTo>
                  <a:pt x="1771659" y="3959015"/>
                </a:lnTo>
                <a:lnTo>
                  <a:pt x="1771659" y="0"/>
                </a:lnTo>
                <a:close/>
              </a:path>
            </a:pathLst>
          </a:custGeom>
          <a:blipFill>
            <a:blip r:embed="rId5"/>
            <a:stretch>
              <a:fillRect l="0" t="0" r="0" b="0"/>
            </a:stretch>
          </a:blipFill>
        </p:spPr>
      </p:sp>
      <p:sp>
        <p:nvSpPr>
          <p:cNvPr name="Freeform 6" id="6"/>
          <p:cNvSpPr/>
          <p:nvPr/>
        </p:nvSpPr>
        <p:spPr>
          <a:xfrm flipH="false" flipV="false" rot="1743279">
            <a:off x="12450261" y="-1656970"/>
            <a:ext cx="6805225" cy="4908269"/>
          </a:xfrm>
          <a:custGeom>
            <a:avLst/>
            <a:gdLst/>
            <a:ahLst/>
            <a:cxnLst/>
            <a:rect r="r" b="b" t="t" l="l"/>
            <a:pathLst>
              <a:path h="4908269" w="6805225">
                <a:moveTo>
                  <a:pt x="0" y="0"/>
                </a:moveTo>
                <a:lnTo>
                  <a:pt x="6805225" y="0"/>
                </a:lnTo>
                <a:lnTo>
                  <a:pt x="6805225" y="4908269"/>
                </a:lnTo>
                <a:lnTo>
                  <a:pt x="0" y="4908269"/>
                </a:lnTo>
                <a:lnTo>
                  <a:pt x="0" y="0"/>
                </a:lnTo>
                <a:close/>
              </a:path>
            </a:pathLst>
          </a:custGeom>
          <a:blipFill>
            <a:blip r:embed="rId6"/>
            <a:stretch>
              <a:fillRect l="0" t="0" r="0" b="0"/>
            </a:stretch>
          </a:blipFill>
        </p:spPr>
      </p:sp>
      <p:sp>
        <p:nvSpPr>
          <p:cNvPr name="Freeform 7" id="7"/>
          <p:cNvSpPr/>
          <p:nvPr/>
        </p:nvSpPr>
        <p:spPr>
          <a:xfrm flipH="false" flipV="false" rot="-2381061">
            <a:off x="16587459" y="6003188"/>
            <a:ext cx="2147128" cy="4798051"/>
          </a:xfrm>
          <a:custGeom>
            <a:avLst/>
            <a:gdLst/>
            <a:ahLst/>
            <a:cxnLst/>
            <a:rect r="r" b="b" t="t" l="l"/>
            <a:pathLst>
              <a:path h="4798051" w="2147128">
                <a:moveTo>
                  <a:pt x="0" y="0"/>
                </a:moveTo>
                <a:lnTo>
                  <a:pt x="2147128" y="0"/>
                </a:lnTo>
                <a:lnTo>
                  <a:pt x="2147128" y="4798050"/>
                </a:lnTo>
                <a:lnTo>
                  <a:pt x="0" y="4798050"/>
                </a:lnTo>
                <a:lnTo>
                  <a:pt x="0" y="0"/>
                </a:lnTo>
                <a:close/>
              </a:path>
            </a:pathLst>
          </a:custGeom>
          <a:blipFill>
            <a:blip r:embed="rId5"/>
            <a:stretch>
              <a:fillRect l="0" t="0" r="0" b="0"/>
            </a:stretch>
          </a:blipFill>
        </p:spPr>
      </p:sp>
      <p:sp>
        <p:nvSpPr>
          <p:cNvPr name="Freeform 8" id="8"/>
          <p:cNvSpPr/>
          <p:nvPr/>
        </p:nvSpPr>
        <p:spPr>
          <a:xfrm flipH="false" flipV="false" rot="3100737">
            <a:off x="-1014866" y="-3189356"/>
            <a:ext cx="5656271" cy="8410812"/>
          </a:xfrm>
          <a:custGeom>
            <a:avLst/>
            <a:gdLst/>
            <a:ahLst/>
            <a:cxnLst/>
            <a:rect r="r" b="b" t="t" l="l"/>
            <a:pathLst>
              <a:path h="8410812" w="5656271">
                <a:moveTo>
                  <a:pt x="0" y="0"/>
                </a:moveTo>
                <a:lnTo>
                  <a:pt x="5656271" y="0"/>
                </a:lnTo>
                <a:lnTo>
                  <a:pt x="5656271" y="8410812"/>
                </a:lnTo>
                <a:lnTo>
                  <a:pt x="0" y="8410812"/>
                </a:lnTo>
                <a:lnTo>
                  <a:pt x="0" y="0"/>
                </a:lnTo>
                <a:close/>
              </a:path>
            </a:pathLst>
          </a:custGeom>
          <a:blipFill>
            <a:blip r:embed="rId7"/>
            <a:stretch>
              <a:fillRect l="0" t="0" r="0" b="0"/>
            </a:stretch>
          </a:blipFill>
        </p:spPr>
      </p:sp>
      <p:sp>
        <p:nvSpPr>
          <p:cNvPr name="Freeform 9" id="9"/>
          <p:cNvSpPr/>
          <p:nvPr/>
        </p:nvSpPr>
        <p:spPr>
          <a:xfrm flipH="false" flipV="false" rot="147258">
            <a:off x="10069788" y="7878717"/>
            <a:ext cx="8513766" cy="4033397"/>
          </a:xfrm>
          <a:custGeom>
            <a:avLst/>
            <a:gdLst/>
            <a:ahLst/>
            <a:cxnLst/>
            <a:rect r="r" b="b" t="t" l="l"/>
            <a:pathLst>
              <a:path h="4033397" w="8513766">
                <a:moveTo>
                  <a:pt x="0" y="0"/>
                </a:moveTo>
                <a:lnTo>
                  <a:pt x="8513766" y="0"/>
                </a:lnTo>
                <a:lnTo>
                  <a:pt x="8513766" y="4033397"/>
                </a:lnTo>
                <a:lnTo>
                  <a:pt x="0" y="4033397"/>
                </a:lnTo>
                <a:lnTo>
                  <a:pt x="0" y="0"/>
                </a:lnTo>
                <a:close/>
              </a:path>
            </a:pathLst>
          </a:custGeom>
          <a:blipFill>
            <a:blip r:embed="rId8"/>
            <a:stretch>
              <a:fillRect l="0" t="0" r="0" b="0"/>
            </a:stretch>
          </a:blipFill>
        </p:spPr>
      </p:sp>
      <p:sp>
        <p:nvSpPr>
          <p:cNvPr name="Freeform 10" id="10"/>
          <p:cNvSpPr/>
          <p:nvPr/>
        </p:nvSpPr>
        <p:spPr>
          <a:xfrm flipH="false" flipV="false" rot="1070216">
            <a:off x="5998860" y="-3448589"/>
            <a:ext cx="7976944" cy="6989797"/>
          </a:xfrm>
          <a:custGeom>
            <a:avLst/>
            <a:gdLst/>
            <a:ahLst/>
            <a:cxnLst/>
            <a:rect r="r" b="b" t="t" l="l"/>
            <a:pathLst>
              <a:path h="6989797" w="7976944">
                <a:moveTo>
                  <a:pt x="0" y="0"/>
                </a:moveTo>
                <a:lnTo>
                  <a:pt x="7976944" y="0"/>
                </a:lnTo>
                <a:lnTo>
                  <a:pt x="7976944" y="6989797"/>
                </a:lnTo>
                <a:lnTo>
                  <a:pt x="0" y="6989797"/>
                </a:lnTo>
                <a:lnTo>
                  <a:pt x="0" y="0"/>
                </a:lnTo>
                <a:close/>
              </a:path>
            </a:pathLst>
          </a:custGeom>
          <a:blipFill>
            <a:blip r:embed="rId9"/>
            <a:stretch>
              <a:fillRect l="0" t="0" r="0" b="0"/>
            </a:stretch>
          </a:blipFill>
        </p:spPr>
      </p:sp>
      <p:sp>
        <p:nvSpPr>
          <p:cNvPr name="Freeform 11" id="11"/>
          <p:cNvSpPr/>
          <p:nvPr/>
        </p:nvSpPr>
        <p:spPr>
          <a:xfrm flipH="true" flipV="false" rot="-9585020">
            <a:off x="16066897" y="-2520410"/>
            <a:ext cx="2147128" cy="4798051"/>
          </a:xfrm>
          <a:custGeom>
            <a:avLst/>
            <a:gdLst/>
            <a:ahLst/>
            <a:cxnLst/>
            <a:rect r="r" b="b" t="t" l="l"/>
            <a:pathLst>
              <a:path h="4798051" w="2147128">
                <a:moveTo>
                  <a:pt x="2147128" y="0"/>
                </a:moveTo>
                <a:lnTo>
                  <a:pt x="0" y="0"/>
                </a:lnTo>
                <a:lnTo>
                  <a:pt x="0" y="4798051"/>
                </a:lnTo>
                <a:lnTo>
                  <a:pt x="2147128" y="4798051"/>
                </a:lnTo>
                <a:lnTo>
                  <a:pt x="2147128" y="0"/>
                </a:lnTo>
                <a:close/>
              </a:path>
            </a:pathLst>
          </a:custGeom>
          <a:blipFill>
            <a:blip r:embed="rId5"/>
            <a:stretch>
              <a:fillRect l="0" t="0" r="0" b="0"/>
            </a:stretch>
          </a:blipFill>
        </p:spPr>
      </p:sp>
      <p:sp>
        <p:nvSpPr>
          <p:cNvPr name="Freeform 12" id="12"/>
          <p:cNvSpPr/>
          <p:nvPr/>
        </p:nvSpPr>
        <p:spPr>
          <a:xfrm flipH="true" flipV="false" rot="-1582795">
            <a:off x="16050387" y="2848506"/>
            <a:ext cx="4678324" cy="7732768"/>
          </a:xfrm>
          <a:custGeom>
            <a:avLst/>
            <a:gdLst/>
            <a:ahLst/>
            <a:cxnLst/>
            <a:rect r="r" b="b" t="t" l="l"/>
            <a:pathLst>
              <a:path h="7732768" w="4678324">
                <a:moveTo>
                  <a:pt x="4678324" y="0"/>
                </a:moveTo>
                <a:lnTo>
                  <a:pt x="0" y="0"/>
                </a:lnTo>
                <a:lnTo>
                  <a:pt x="0" y="7732768"/>
                </a:lnTo>
                <a:lnTo>
                  <a:pt x="4678324" y="7732768"/>
                </a:lnTo>
                <a:lnTo>
                  <a:pt x="4678324" y="0"/>
                </a:lnTo>
                <a:close/>
              </a:path>
            </a:pathLst>
          </a:custGeom>
          <a:blipFill>
            <a:blip r:embed="rId10"/>
            <a:stretch>
              <a:fillRect l="0" t="0" r="0" b="0"/>
            </a:stretch>
          </a:blipFill>
        </p:spPr>
      </p:sp>
      <p:sp>
        <p:nvSpPr>
          <p:cNvPr name="Freeform 13" id="13"/>
          <p:cNvSpPr/>
          <p:nvPr/>
        </p:nvSpPr>
        <p:spPr>
          <a:xfrm flipH="false" flipV="false" rot="0">
            <a:off x="14097104" y="6138252"/>
            <a:ext cx="3216545" cy="3120048"/>
          </a:xfrm>
          <a:custGeom>
            <a:avLst/>
            <a:gdLst/>
            <a:ahLst/>
            <a:cxnLst/>
            <a:rect r="r" b="b" t="t" l="l"/>
            <a:pathLst>
              <a:path h="3120048" w="3216545">
                <a:moveTo>
                  <a:pt x="0" y="0"/>
                </a:moveTo>
                <a:lnTo>
                  <a:pt x="3216545" y="0"/>
                </a:lnTo>
                <a:lnTo>
                  <a:pt x="3216545" y="3120048"/>
                </a:lnTo>
                <a:lnTo>
                  <a:pt x="0" y="3120048"/>
                </a:lnTo>
                <a:lnTo>
                  <a:pt x="0" y="0"/>
                </a:lnTo>
                <a:close/>
              </a:path>
            </a:pathLst>
          </a:custGeom>
          <a:blipFill>
            <a:blip r:embed="rId11"/>
            <a:stretch>
              <a:fillRect l="0" t="0" r="0" b="0"/>
            </a:stretch>
          </a:blipFill>
        </p:spPr>
      </p:sp>
      <p:sp>
        <p:nvSpPr>
          <p:cNvPr name="Freeform 14" id="14"/>
          <p:cNvSpPr/>
          <p:nvPr/>
        </p:nvSpPr>
        <p:spPr>
          <a:xfrm flipH="false" flipV="false" rot="-2207307">
            <a:off x="-2218242" y="1234622"/>
            <a:ext cx="4149100" cy="4277422"/>
          </a:xfrm>
          <a:custGeom>
            <a:avLst/>
            <a:gdLst/>
            <a:ahLst/>
            <a:cxnLst/>
            <a:rect r="r" b="b" t="t" l="l"/>
            <a:pathLst>
              <a:path h="4277422" w="4149100">
                <a:moveTo>
                  <a:pt x="0" y="0"/>
                </a:moveTo>
                <a:lnTo>
                  <a:pt x="4149099" y="0"/>
                </a:lnTo>
                <a:lnTo>
                  <a:pt x="4149099" y="4277423"/>
                </a:lnTo>
                <a:lnTo>
                  <a:pt x="0" y="4277423"/>
                </a:lnTo>
                <a:lnTo>
                  <a:pt x="0" y="0"/>
                </a:lnTo>
                <a:close/>
              </a:path>
            </a:pathLst>
          </a:custGeom>
          <a:blipFill>
            <a:blip r:embed="rId12"/>
            <a:stretch>
              <a:fillRect l="0" t="0" r="0" b="0"/>
            </a:stretch>
          </a:blipFill>
        </p:spPr>
      </p:sp>
      <p:sp>
        <p:nvSpPr>
          <p:cNvPr name="Freeform 15" id="15"/>
          <p:cNvSpPr/>
          <p:nvPr/>
        </p:nvSpPr>
        <p:spPr>
          <a:xfrm flipH="false" flipV="false" rot="0">
            <a:off x="2321697" y="1552510"/>
            <a:ext cx="13644605" cy="7181979"/>
          </a:xfrm>
          <a:custGeom>
            <a:avLst/>
            <a:gdLst/>
            <a:ahLst/>
            <a:cxnLst/>
            <a:rect r="r" b="b" t="t" l="l"/>
            <a:pathLst>
              <a:path h="7181979" w="13644605">
                <a:moveTo>
                  <a:pt x="0" y="0"/>
                </a:moveTo>
                <a:lnTo>
                  <a:pt x="13644606" y="0"/>
                </a:lnTo>
                <a:lnTo>
                  <a:pt x="13644606" y="7181980"/>
                </a:lnTo>
                <a:lnTo>
                  <a:pt x="0" y="7181980"/>
                </a:lnTo>
                <a:lnTo>
                  <a:pt x="0" y="0"/>
                </a:lnTo>
                <a:close/>
              </a:path>
            </a:pathLst>
          </a:custGeom>
          <a:blipFill>
            <a:blip r:embed="rId13"/>
            <a:stretch>
              <a:fillRect l="0" t="0" r="0" b="-26655"/>
            </a:stretch>
          </a:blipFill>
        </p:spPr>
      </p:sp>
      <p:sp>
        <p:nvSpPr>
          <p:cNvPr name="TextBox 16" id="16"/>
          <p:cNvSpPr txBox="true"/>
          <p:nvPr/>
        </p:nvSpPr>
        <p:spPr>
          <a:xfrm rot="0">
            <a:off x="2002513" y="1450682"/>
            <a:ext cx="6235091" cy="1922652"/>
          </a:xfrm>
          <a:prstGeom prst="rect">
            <a:avLst/>
          </a:prstGeom>
        </p:spPr>
        <p:txBody>
          <a:bodyPr anchor="t" rtlCol="false" tIns="0" lIns="0" bIns="0" rIns="0">
            <a:spAutoFit/>
          </a:bodyPr>
          <a:lstStyle/>
          <a:p>
            <a:pPr algn="ctr">
              <a:lnSpc>
                <a:spcPts val="16016"/>
              </a:lnSpc>
            </a:pPr>
            <a:r>
              <a:rPr lang="en-US" sz="10400">
                <a:solidFill>
                  <a:srgbClr val="2B3D77"/>
                </a:solidFill>
                <a:latin typeface="Sedgwick Ave"/>
                <a:ea typeface="Sedgwick Ave"/>
                <a:cs typeface="Sedgwick Ave"/>
                <a:sym typeface="Sedgwick Ave"/>
              </a:rPr>
              <a:t>Nội dung</a:t>
            </a:r>
          </a:p>
        </p:txBody>
      </p:sp>
      <p:sp>
        <p:nvSpPr>
          <p:cNvPr name="TextBox 17" id="17"/>
          <p:cNvSpPr txBox="true"/>
          <p:nvPr/>
        </p:nvSpPr>
        <p:spPr>
          <a:xfrm rot="0">
            <a:off x="2885956" y="3517776"/>
            <a:ext cx="12516088" cy="3463925"/>
          </a:xfrm>
          <a:prstGeom prst="rect">
            <a:avLst/>
          </a:prstGeom>
        </p:spPr>
        <p:txBody>
          <a:bodyPr anchor="t" rtlCol="false" tIns="0" lIns="0" bIns="0" rIns="0">
            <a:spAutoFit/>
          </a:bodyPr>
          <a:lstStyle/>
          <a:p>
            <a:pPr algn="l">
              <a:lnSpc>
                <a:spcPts val="9400"/>
              </a:lnSpc>
            </a:pPr>
            <a:r>
              <a:rPr lang="en-US" sz="5000" spc="395" b="true">
                <a:solidFill>
                  <a:srgbClr val="3D3D3D"/>
                </a:solidFill>
                <a:latin typeface="Merriweather Bold"/>
                <a:ea typeface="Merriweather Bold"/>
                <a:cs typeface="Merriweather Bold"/>
                <a:sym typeface="Merriweather Bold"/>
              </a:rPr>
              <a:t>1. Cái riêng và cái chung</a:t>
            </a:r>
          </a:p>
          <a:p>
            <a:pPr algn="l">
              <a:lnSpc>
                <a:spcPts val="9400"/>
              </a:lnSpc>
            </a:pPr>
            <a:r>
              <a:rPr lang="en-US" sz="5000" spc="395" b="true">
                <a:solidFill>
                  <a:srgbClr val="3D3D3D"/>
                </a:solidFill>
                <a:latin typeface="Merriweather Bold"/>
                <a:ea typeface="Merriweather Bold"/>
                <a:cs typeface="Merriweather Bold"/>
                <a:sym typeface="Merriweather Bold"/>
              </a:rPr>
              <a:t>       2. Nguyên nhân và kết quả</a:t>
            </a:r>
          </a:p>
          <a:p>
            <a:pPr algn="l">
              <a:lnSpc>
                <a:spcPts val="9400"/>
              </a:lnSpc>
            </a:pPr>
            <a:r>
              <a:rPr lang="en-US" sz="5000" spc="395" b="true">
                <a:solidFill>
                  <a:srgbClr val="3D3D3D"/>
                </a:solidFill>
                <a:latin typeface="Merriweather Bold"/>
                <a:ea typeface="Merriweather Bold"/>
                <a:cs typeface="Merriweather Bold"/>
                <a:sym typeface="Merriweather Bold"/>
              </a:rPr>
              <a:t>              3. Tất nhiên và ngẫu nhiên</a:t>
            </a:r>
          </a:p>
        </p:txBody>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180201">
            <a:off x="14411948" y="854061"/>
            <a:ext cx="3086100" cy="2835170"/>
            <a:chOff x="0" y="0"/>
            <a:chExt cx="812800" cy="746712"/>
          </a:xfrm>
        </p:grpSpPr>
        <p:sp>
          <p:nvSpPr>
            <p:cNvPr name="Freeform 4" id="4"/>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5" id="5"/>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6" id="6"/>
          <p:cNvGrpSpPr/>
          <p:nvPr/>
        </p:nvGrpSpPr>
        <p:grpSpPr>
          <a:xfrm rot="0">
            <a:off x="14339794" y="932962"/>
            <a:ext cx="2835182" cy="28351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16666" t="0" r="-16666" b="0"/>
              </a:stretch>
            </a:blipFill>
          </p:spPr>
        </p:sp>
      </p:grpSp>
      <p:sp>
        <p:nvSpPr>
          <p:cNvPr name="Freeform 8" id="8"/>
          <p:cNvSpPr/>
          <p:nvPr/>
        </p:nvSpPr>
        <p:spPr>
          <a:xfrm flipH="false" flipV="false" rot="-1053471">
            <a:off x="13678281" y="347711"/>
            <a:ext cx="1135386" cy="1170501"/>
          </a:xfrm>
          <a:custGeom>
            <a:avLst/>
            <a:gdLst/>
            <a:ahLst/>
            <a:cxnLst/>
            <a:rect r="r" b="b" t="t" l="l"/>
            <a:pathLst>
              <a:path h="1170501" w="1135386">
                <a:moveTo>
                  <a:pt x="0" y="0"/>
                </a:moveTo>
                <a:lnTo>
                  <a:pt x="1135387" y="0"/>
                </a:lnTo>
                <a:lnTo>
                  <a:pt x="1135387" y="1170501"/>
                </a:lnTo>
                <a:lnTo>
                  <a:pt x="0" y="1170501"/>
                </a:lnTo>
                <a:lnTo>
                  <a:pt x="0" y="0"/>
                </a:lnTo>
                <a:close/>
              </a:path>
            </a:pathLst>
          </a:custGeom>
          <a:blipFill>
            <a:blip r:embed="rId4"/>
            <a:stretch>
              <a:fillRect l="0" t="0" r="0" b="0"/>
            </a:stretch>
          </a:blipFill>
        </p:spPr>
      </p:sp>
      <p:sp>
        <p:nvSpPr>
          <p:cNvPr name="TextBox 9" id="9"/>
          <p:cNvSpPr txBox="true"/>
          <p:nvPr/>
        </p:nvSpPr>
        <p:spPr>
          <a:xfrm rot="0">
            <a:off x="362619" y="1424077"/>
            <a:ext cx="13907300" cy="8420101"/>
          </a:xfrm>
          <a:prstGeom prst="rect">
            <a:avLst/>
          </a:prstGeom>
        </p:spPr>
        <p:txBody>
          <a:bodyPr anchor="t" rtlCol="false" tIns="0" lIns="0" bIns="0" rIns="0">
            <a:spAutoFit/>
          </a:bodyPr>
          <a:lstStyle/>
          <a:p>
            <a:pPr algn="just">
              <a:lnSpc>
                <a:spcPts val="8500"/>
              </a:lnSpc>
            </a:pPr>
            <a:r>
              <a:rPr lang="en-US" sz="5000" b="true">
                <a:solidFill>
                  <a:srgbClr val="15B538"/>
                </a:solidFill>
                <a:latin typeface="Merriweather Bold"/>
                <a:ea typeface="Merriweather Bold"/>
                <a:cs typeface="Merriweather Bold"/>
                <a:sym typeface="Merriweather Bold"/>
              </a:rPr>
              <a:t>Ý</a:t>
            </a:r>
            <a:r>
              <a:rPr lang="en-US" sz="5000" b="true">
                <a:solidFill>
                  <a:srgbClr val="15B538"/>
                </a:solidFill>
                <a:latin typeface="Merriweather Bold"/>
                <a:ea typeface="Merriweather Bold"/>
                <a:cs typeface="Merriweather Bold"/>
                <a:sym typeface="Merriweather Bold"/>
              </a:rPr>
              <a:t> </a:t>
            </a:r>
            <a:r>
              <a:rPr lang="en-US" sz="5000" b="true">
                <a:solidFill>
                  <a:srgbClr val="15B538"/>
                </a:solidFill>
                <a:latin typeface="Merriweather Bold"/>
                <a:ea typeface="Merriweather Bold"/>
                <a:cs typeface="Merriweather Bold"/>
                <a:sym typeface="Merriweather Bold"/>
              </a:rPr>
              <a:t>nghĩa phương pháp luận</a:t>
            </a:r>
          </a:p>
          <a:p>
            <a:pPr algn="just">
              <a:lnSpc>
                <a:spcPts val="6119"/>
              </a:lnSpc>
            </a:pPr>
            <a:r>
              <a:rPr lang="en-US" b="true" sz="3599" u="sng">
                <a:solidFill>
                  <a:srgbClr val="000000"/>
                </a:solidFill>
                <a:latin typeface="Merriweather Bold"/>
                <a:ea typeface="Merriweather Bold"/>
                <a:cs typeface="Merriweather Bold"/>
                <a:sym typeface="Merriweather Bold"/>
              </a:rPr>
              <a:t> Xét</a:t>
            </a:r>
            <a:r>
              <a:rPr lang="en-US" b="true" sz="3599" u="sng">
                <a:solidFill>
                  <a:srgbClr val="000000"/>
                </a:solidFill>
                <a:latin typeface="Merriweather Bold"/>
                <a:ea typeface="Merriweather Bold"/>
                <a:cs typeface="Merriweather Bold"/>
                <a:sym typeface="Merriweather Bold"/>
              </a:rPr>
              <a:t> nguyên nhân trong bố</a:t>
            </a:r>
            <a:r>
              <a:rPr lang="en-US" b="true" sz="3599" u="sng">
                <a:solidFill>
                  <a:srgbClr val="000000"/>
                </a:solidFill>
                <a:latin typeface="Merriweather Bold"/>
                <a:ea typeface="Merriweather Bold"/>
                <a:cs typeface="Merriweather Bold"/>
                <a:sym typeface="Merriweather Bold"/>
              </a:rPr>
              <a:t>i cảnh thời gian và mối quan hệ:</a:t>
            </a:r>
          </a:p>
          <a:p>
            <a:pPr algn="just" marL="734055" indent="-367027" lvl="1">
              <a:lnSpc>
                <a:spcPts val="5779"/>
              </a:lnSpc>
              <a:buFont typeface="Arial"/>
              <a:buChar char="•"/>
            </a:pPr>
            <a:r>
              <a:rPr lang="en-US" sz="3399">
                <a:solidFill>
                  <a:srgbClr val="000000"/>
                </a:solidFill>
                <a:latin typeface="Merriweather"/>
                <a:ea typeface="Merriweather"/>
                <a:cs typeface="Merriweather"/>
                <a:sym typeface="Merriweather"/>
              </a:rPr>
              <a:t>Nguyên nhân xuất hiện trước kết quả, nhưng trong một số trường hợp, nguyên nhân và kết quả có thể chuyển hóa lẫn nhau. Cần xem xét sự vật không chỉ trong vai trò là kết quả mà còn trong vai trò là nguyên nhân của các hiện tượng khác.</a:t>
            </a:r>
          </a:p>
          <a:p>
            <a:pPr algn="just" marL="734055" indent="-367027" lvl="1">
              <a:lnSpc>
                <a:spcPts val="5779"/>
              </a:lnSpc>
              <a:buFont typeface="Arial"/>
              <a:buChar char="•"/>
            </a:pPr>
            <a:r>
              <a:rPr lang="en-US" sz="3399">
                <a:solidFill>
                  <a:srgbClr val="000000"/>
                </a:solidFill>
                <a:latin typeface="Merriweather"/>
                <a:ea typeface="Merriweather"/>
                <a:cs typeface="Merriweather"/>
                <a:sym typeface="Merriweather"/>
              </a:rPr>
              <a:t>Ví dụ: Trong quan hệ nhân sự, nếu có sự mâu thuẫn (kết quả), nguyên nhân có thể là do áp lực công việc hoặc môi trường làm việc. Mặt khác, sự mâu thuẫn này lại có thể trở thành nguyên nhân làm giảm năng suất và hiệu quả làm việc trong tương lai.</a:t>
            </a:r>
          </a:p>
        </p:txBody>
      </p:sp>
      <p:grpSp>
        <p:nvGrpSpPr>
          <p:cNvPr name="Group 10" id="10"/>
          <p:cNvGrpSpPr/>
          <p:nvPr/>
        </p:nvGrpSpPr>
        <p:grpSpPr>
          <a:xfrm rot="-180201">
            <a:off x="14850508" y="5537041"/>
            <a:ext cx="3086100" cy="2835170"/>
            <a:chOff x="0" y="0"/>
            <a:chExt cx="812800" cy="746712"/>
          </a:xfrm>
        </p:grpSpPr>
        <p:sp>
          <p:nvSpPr>
            <p:cNvPr name="Freeform 11" id="11"/>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12" id="12"/>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13" id="13"/>
          <p:cNvGrpSpPr/>
          <p:nvPr/>
        </p:nvGrpSpPr>
        <p:grpSpPr>
          <a:xfrm rot="0">
            <a:off x="14778353" y="5615941"/>
            <a:ext cx="2835182" cy="2835170"/>
            <a:chOff x="0" y="0"/>
            <a:chExt cx="6350025" cy="6350000"/>
          </a:xfrm>
        </p:grpSpPr>
        <p:sp>
          <p:nvSpPr>
            <p:cNvPr name="Freeform 14" id="1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16666" t="0" r="-16666" b="0"/>
              </a:stretch>
            </a:blipFill>
          </p:spPr>
        </p:sp>
      </p:grpSp>
      <p:sp>
        <p:nvSpPr>
          <p:cNvPr name="Freeform 15" id="15"/>
          <p:cNvSpPr/>
          <p:nvPr/>
        </p:nvSpPr>
        <p:spPr>
          <a:xfrm flipH="false" flipV="false" rot="-1053471">
            <a:off x="17002509" y="5030690"/>
            <a:ext cx="1135386" cy="1170501"/>
          </a:xfrm>
          <a:custGeom>
            <a:avLst/>
            <a:gdLst/>
            <a:ahLst/>
            <a:cxnLst/>
            <a:rect r="r" b="b" t="t" l="l"/>
            <a:pathLst>
              <a:path h="1170501" w="1135386">
                <a:moveTo>
                  <a:pt x="0" y="0"/>
                </a:moveTo>
                <a:lnTo>
                  <a:pt x="1135386" y="0"/>
                </a:lnTo>
                <a:lnTo>
                  <a:pt x="1135386" y="1170502"/>
                </a:lnTo>
                <a:lnTo>
                  <a:pt x="0" y="1170502"/>
                </a:lnTo>
                <a:lnTo>
                  <a:pt x="0" y="0"/>
                </a:lnTo>
                <a:close/>
              </a:path>
            </a:pathLst>
          </a:custGeom>
          <a:blipFill>
            <a:blip r:embed="rId4"/>
            <a:stretch>
              <a:fillRect l="0" t="0" r="0" b="0"/>
            </a:stretch>
          </a:blipFill>
        </p:spPr>
      </p:sp>
      <p:sp>
        <p:nvSpPr>
          <p:cNvPr name="TextBox 16" id="16"/>
          <p:cNvSpPr txBox="true"/>
          <p:nvPr/>
        </p:nvSpPr>
        <p:spPr>
          <a:xfrm rot="0">
            <a:off x="372144" y="-253479"/>
            <a:ext cx="11144965" cy="1519555"/>
          </a:xfrm>
          <a:prstGeom prst="rect">
            <a:avLst/>
          </a:prstGeom>
        </p:spPr>
        <p:txBody>
          <a:bodyPr anchor="t" rtlCol="false" tIns="0" lIns="0" bIns="0" rIns="0">
            <a:spAutoFit/>
          </a:bodyPr>
          <a:lstStyle/>
          <a:p>
            <a:pPr algn="l">
              <a:lnSpc>
                <a:spcPts val="13159"/>
              </a:lnSpc>
            </a:pPr>
            <a:r>
              <a:rPr lang="en-US" sz="6999" spc="552">
                <a:solidFill>
                  <a:srgbClr val="3D3D3D"/>
                </a:solidFill>
                <a:latin typeface="Lobster"/>
                <a:ea typeface="Lobster"/>
                <a:cs typeface="Lobster"/>
                <a:sym typeface="Lobster"/>
              </a:rPr>
              <a:t>2. Nguyên nhân và kết quả</a:t>
            </a:r>
          </a:p>
        </p:txBody>
      </p:sp>
    </p:spTree>
  </p:cSld>
  <p:clrMapOvr>
    <a:masterClrMapping/>
  </p:clrMapOvr>
  <p:transition spd="fast">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180201">
            <a:off x="14411948" y="854061"/>
            <a:ext cx="3086100" cy="2835170"/>
            <a:chOff x="0" y="0"/>
            <a:chExt cx="812800" cy="746712"/>
          </a:xfrm>
        </p:grpSpPr>
        <p:sp>
          <p:nvSpPr>
            <p:cNvPr name="Freeform 4" id="4"/>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5" id="5"/>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6" id="6"/>
          <p:cNvGrpSpPr/>
          <p:nvPr/>
        </p:nvGrpSpPr>
        <p:grpSpPr>
          <a:xfrm rot="0">
            <a:off x="14339794" y="932962"/>
            <a:ext cx="2835182" cy="283517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16666" t="0" r="-16666" b="0"/>
              </a:stretch>
            </a:blipFill>
          </p:spPr>
        </p:sp>
      </p:grpSp>
      <p:sp>
        <p:nvSpPr>
          <p:cNvPr name="Freeform 8" id="8"/>
          <p:cNvSpPr/>
          <p:nvPr/>
        </p:nvSpPr>
        <p:spPr>
          <a:xfrm flipH="false" flipV="false" rot="-1053471">
            <a:off x="13678281" y="347711"/>
            <a:ext cx="1135386" cy="1170501"/>
          </a:xfrm>
          <a:custGeom>
            <a:avLst/>
            <a:gdLst/>
            <a:ahLst/>
            <a:cxnLst/>
            <a:rect r="r" b="b" t="t" l="l"/>
            <a:pathLst>
              <a:path h="1170501" w="1135386">
                <a:moveTo>
                  <a:pt x="0" y="0"/>
                </a:moveTo>
                <a:lnTo>
                  <a:pt x="1135387" y="0"/>
                </a:lnTo>
                <a:lnTo>
                  <a:pt x="1135387" y="1170501"/>
                </a:lnTo>
                <a:lnTo>
                  <a:pt x="0" y="1170501"/>
                </a:lnTo>
                <a:lnTo>
                  <a:pt x="0" y="0"/>
                </a:lnTo>
                <a:close/>
              </a:path>
            </a:pathLst>
          </a:custGeom>
          <a:blipFill>
            <a:blip r:embed="rId4"/>
            <a:stretch>
              <a:fillRect l="0" t="0" r="0" b="0"/>
            </a:stretch>
          </a:blipFill>
        </p:spPr>
      </p:sp>
      <p:sp>
        <p:nvSpPr>
          <p:cNvPr name="TextBox 9" id="9"/>
          <p:cNvSpPr txBox="true"/>
          <p:nvPr/>
        </p:nvSpPr>
        <p:spPr>
          <a:xfrm rot="0">
            <a:off x="372144" y="1424077"/>
            <a:ext cx="13907300" cy="8166101"/>
          </a:xfrm>
          <a:prstGeom prst="rect">
            <a:avLst/>
          </a:prstGeom>
        </p:spPr>
        <p:txBody>
          <a:bodyPr anchor="t" rtlCol="false" tIns="0" lIns="0" bIns="0" rIns="0">
            <a:spAutoFit/>
          </a:bodyPr>
          <a:lstStyle/>
          <a:p>
            <a:pPr algn="just">
              <a:lnSpc>
                <a:spcPts val="8500"/>
              </a:lnSpc>
            </a:pPr>
            <a:r>
              <a:rPr lang="en-US" sz="5000" b="true">
                <a:solidFill>
                  <a:srgbClr val="15B538"/>
                </a:solidFill>
                <a:latin typeface="Merriweather Bold"/>
                <a:ea typeface="Merriweather Bold"/>
                <a:cs typeface="Merriweather Bold"/>
                <a:sym typeface="Merriweather Bold"/>
              </a:rPr>
              <a:t>Ý</a:t>
            </a:r>
            <a:r>
              <a:rPr lang="en-US" sz="5000" b="true">
                <a:solidFill>
                  <a:srgbClr val="15B538"/>
                </a:solidFill>
                <a:latin typeface="Merriweather Bold"/>
                <a:ea typeface="Merriweather Bold"/>
                <a:cs typeface="Merriweather Bold"/>
                <a:sym typeface="Merriweather Bold"/>
              </a:rPr>
              <a:t> </a:t>
            </a:r>
            <a:r>
              <a:rPr lang="en-US" sz="5000" b="true">
                <a:solidFill>
                  <a:srgbClr val="15B538"/>
                </a:solidFill>
                <a:latin typeface="Merriweather Bold"/>
                <a:ea typeface="Merriweather Bold"/>
                <a:cs typeface="Merriweather Bold"/>
                <a:sym typeface="Merriweather Bold"/>
              </a:rPr>
              <a:t>nghĩa phương pháp luận</a:t>
            </a:r>
          </a:p>
          <a:p>
            <a:pPr algn="just">
              <a:lnSpc>
                <a:spcPts val="6119"/>
              </a:lnSpc>
            </a:pPr>
            <a:r>
              <a:rPr lang="en-US" b="true" sz="3599" u="sng">
                <a:solidFill>
                  <a:srgbClr val="000000"/>
                </a:solidFill>
                <a:latin typeface="Merriweather Bold"/>
                <a:ea typeface="Merriweather Bold"/>
                <a:cs typeface="Merriweather Bold"/>
                <a:sym typeface="Merriweather Bold"/>
              </a:rPr>
              <a:t>Nhiều</a:t>
            </a:r>
            <a:r>
              <a:rPr lang="en-US" b="true" sz="3599" u="sng">
                <a:solidFill>
                  <a:srgbClr val="000000"/>
                </a:solidFill>
                <a:latin typeface="Merriweather Bold"/>
                <a:ea typeface="Merriweather Bold"/>
                <a:cs typeface="Merriweather Bold"/>
                <a:sym typeface="Merriweather Bold"/>
              </a:rPr>
              <a:t> nguyên nhân dẫn đế</a:t>
            </a:r>
            <a:r>
              <a:rPr lang="en-US" b="true" sz="3599" u="sng">
                <a:solidFill>
                  <a:srgbClr val="000000"/>
                </a:solidFill>
                <a:latin typeface="Merriweather Bold"/>
                <a:ea typeface="Merriweather Bold"/>
                <a:cs typeface="Merriweather Bold"/>
                <a:sym typeface="Merriweather Bold"/>
              </a:rPr>
              <a:t>n một kết quả:</a:t>
            </a:r>
          </a:p>
          <a:p>
            <a:pPr algn="just" marL="712465" indent="-356233" lvl="1">
              <a:lnSpc>
                <a:spcPts val="5609"/>
              </a:lnSpc>
              <a:buFont typeface="Arial"/>
              <a:buChar char="•"/>
            </a:pPr>
            <a:r>
              <a:rPr lang="en-US" sz="3299">
                <a:solidFill>
                  <a:srgbClr val="000000"/>
                </a:solidFill>
                <a:latin typeface="Merriweather"/>
                <a:ea typeface="Merriweather"/>
                <a:cs typeface="Merriweather"/>
                <a:sym typeface="Merriweather"/>
              </a:rPr>
              <a:t>Mộ</a:t>
            </a:r>
            <a:r>
              <a:rPr lang="en-US" sz="3299">
                <a:solidFill>
                  <a:srgbClr val="000000"/>
                </a:solidFill>
                <a:latin typeface="Merriweather"/>
                <a:ea typeface="Merriweather"/>
                <a:cs typeface="Merriweather"/>
                <a:sym typeface="Merriweather"/>
              </a:rPr>
              <a:t>t hiện tượng có thể do nhiều nguyên nhân gây ra. Cần nghiên cứu cẩn thận và lựa chọn phương pháp phù hợp với điều kiện và hoàn cảnh để giải quyết vấn đề. Nguyên nhân có thể được phân loại thành chủ yếu, thứ yếu, bên trong, và bên ngoài.</a:t>
            </a:r>
          </a:p>
          <a:p>
            <a:pPr algn="just" marL="712465" indent="-356233" lvl="1">
              <a:lnSpc>
                <a:spcPts val="5609"/>
              </a:lnSpc>
              <a:buFont typeface="Arial"/>
              <a:buChar char="•"/>
            </a:pPr>
            <a:r>
              <a:rPr lang="en-US" sz="3299">
                <a:solidFill>
                  <a:srgbClr val="000000"/>
                </a:solidFill>
                <a:latin typeface="Merriweather"/>
                <a:ea typeface="Merriweather"/>
                <a:cs typeface="Merriweather"/>
                <a:sym typeface="Merriweather"/>
              </a:rPr>
              <a:t>Ví dụ: Một dịch bệnh có thể do nhiều nguyên nhân như vi rút, điều kiện vệ sinh kém, hoặc thiếu hiểu biết về sức khỏe. Để đối phó, cần giải quyết nguyên nhân chính (vi rút) bằng cách tiêm phòng, và nguyên nhân phụ (vệ sinh kém) bằng cách cải thiện môi trường sống.</a:t>
            </a:r>
          </a:p>
        </p:txBody>
      </p:sp>
      <p:grpSp>
        <p:nvGrpSpPr>
          <p:cNvPr name="Group 10" id="10"/>
          <p:cNvGrpSpPr/>
          <p:nvPr/>
        </p:nvGrpSpPr>
        <p:grpSpPr>
          <a:xfrm rot="-180201">
            <a:off x="14850508" y="5537041"/>
            <a:ext cx="3086100" cy="2835170"/>
            <a:chOff x="0" y="0"/>
            <a:chExt cx="812800" cy="746712"/>
          </a:xfrm>
        </p:grpSpPr>
        <p:sp>
          <p:nvSpPr>
            <p:cNvPr name="Freeform 11" id="11"/>
            <p:cNvSpPr/>
            <p:nvPr/>
          </p:nvSpPr>
          <p:spPr>
            <a:xfrm flipH="false" flipV="false" rot="0">
              <a:off x="0" y="0"/>
              <a:ext cx="812800" cy="746712"/>
            </a:xfrm>
            <a:custGeom>
              <a:avLst/>
              <a:gdLst/>
              <a:ahLst/>
              <a:cxnLst/>
              <a:rect r="r" b="b" t="t" l="l"/>
              <a:pathLst>
                <a:path h="746712" w="812800">
                  <a:moveTo>
                    <a:pt x="0" y="0"/>
                  </a:moveTo>
                  <a:lnTo>
                    <a:pt x="812800" y="0"/>
                  </a:lnTo>
                  <a:lnTo>
                    <a:pt x="812800" y="746712"/>
                  </a:lnTo>
                  <a:lnTo>
                    <a:pt x="0" y="746712"/>
                  </a:lnTo>
                  <a:close/>
                </a:path>
              </a:pathLst>
            </a:custGeom>
            <a:solidFill>
              <a:srgbClr val="CEBCAF"/>
            </a:solidFill>
          </p:spPr>
        </p:sp>
        <p:sp>
          <p:nvSpPr>
            <p:cNvPr name="TextBox 12" id="12"/>
            <p:cNvSpPr txBox="true"/>
            <p:nvPr/>
          </p:nvSpPr>
          <p:spPr>
            <a:xfrm>
              <a:off x="0" y="-76200"/>
              <a:ext cx="812800" cy="822912"/>
            </a:xfrm>
            <a:prstGeom prst="rect">
              <a:avLst/>
            </a:prstGeom>
          </p:spPr>
          <p:txBody>
            <a:bodyPr anchor="ctr" rtlCol="false" tIns="50800" lIns="50800" bIns="50800" rIns="50800"/>
            <a:lstStyle/>
            <a:p>
              <a:pPr algn="ctr">
                <a:lnSpc>
                  <a:spcPts val="2880"/>
                </a:lnSpc>
              </a:pPr>
            </a:p>
          </p:txBody>
        </p:sp>
      </p:grpSp>
      <p:grpSp>
        <p:nvGrpSpPr>
          <p:cNvPr name="Group 13" id="13"/>
          <p:cNvGrpSpPr/>
          <p:nvPr/>
        </p:nvGrpSpPr>
        <p:grpSpPr>
          <a:xfrm rot="0">
            <a:off x="14778353" y="5615941"/>
            <a:ext cx="2835182" cy="2835170"/>
            <a:chOff x="0" y="0"/>
            <a:chExt cx="6350025" cy="6350000"/>
          </a:xfrm>
        </p:grpSpPr>
        <p:sp>
          <p:nvSpPr>
            <p:cNvPr name="Freeform 14" id="1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16666" t="0" r="-16666" b="0"/>
              </a:stretch>
            </a:blipFill>
          </p:spPr>
        </p:sp>
      </p:grpSp>
      <p:sp>
        <p:nvSpPr>
          <p:cNvPr name="Freeform 15" id="15"/>
          <p:cNvSpPr/>
          <p:nvPr/>
        </p:nvSpPr>
        <p:spPr>
          <a:xfrm flipH="false" flipV="false" rot="-1053471">
            <a:off x="17002509" y="5030690"/>
            <a:ext cx="1135386" cy="1170501"/>
          </a:xfrm>
          <a:custGeom>
            <a:avLst/>
            <a:gdLst/>
            <a:ahLst/>
            <a:cxnLst/>
            <a:rect r="r" b="b" t="t" l="l"/>
            <a:pathLst>
              <a:path h="1170501" w="1135386">
                <a:moveTo>
                  <a:pt x="0" y="0"/>
                </a:moveTo>
                <a:lnTo>
                  <a:pt x="1135386" y="0"/>
                </a:lnTo>
                <a:lnTo>
                  <a:pt x="1135386" y="1170502"/>
                </a:lnTo>
                <a:lnTo>
                  <a:pt x="0" y="1170502"/>
                </a:lnTo>
                <a:lnTo>
                  <a:pt x="0" y="0"/>
                </a:lnTo>
                <a:close/>
              </a:path>
            </a:pathLst>
          </a:custGeom>
          <a:blipFill>
            <a:blip r:embed="rId4"/>
            <a:stretch>
              <a:fillRect l="0" t="0" r="0" b="0"/>
            </a:stretch>
          </a:blipFill>
        </p:spPr>
      </p:sp>
      <p:sp>
        <p:nvSpPr>
          <p:cNvPr name="TextBox 16" id="16"/>
          <p:cNvSpPr txBox="true"/>
          <p:nvPr/>
        </p:nvSpPr>
        <p:spPr>
          <a:xfrm rot="0">
            <a:off x="353094" y="-253479"/>
            <a:ext cx="11144965" cy="1519555"/>
          </a:xfrm>
          <a:prstGeom prst="rect">
            <a:avLst/>
          </a:prstGeom>
        </p:spPr>
        <p:txBody>
          <a:bodyPr anchor="t" rtlCol="false" tIns="0" lIns="0" bIns="0" rIns="0">
            <a:spAutoFit/>
          </a:bodyPr>
          <a:lstStyle/>
          <a:p>
            <a:pPr algn="l">
              <a:lnSpc>
                <a:spcPts val="13159"/>
              </a:lnSpc>
            </a:pPr>
            <a:r>
              <a:rPr lang="en-US" sz="6999" spc="552">
                <a:solidFill>
                  <a:srgbClr val="3D3D3D"/>
                </a:solidFill>
                <a:latin typeface="Lobster"/>
                <a:ea typeface="Lobster"/>
                <a:cs typeface="Lobster"/>
                <a:sym typeface="Lobster"/>
              </a:rPr>
              <a:t>2. Nguyên nhân và kết quả</a:t>
            </a:r>
          </a:p>
        </p:txBody>
      </p:sp>
    </p:spTree>
  </p:cSld>
  <p:clrMapOvr>
    <a:masterClrMapping/>
  </p:clrMapOvr>
  <p:transition spd="fast">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8014284">
            <a:off x="13084786" y="5987174"/>
            <a:ext cx="6048409" cy="9997370"/>
          </a:xfrm>
          <a:custGeom>
            <a:avLst/>
            <a:gdLst/>
            <a:ahLst/>
            <a:cxnLst/>
            <a:rect r="r" b="b" t="t" l="l"/>
            <a:pathLst>
              <a:path h="9997370" w="6048409">
                <a:moveTo>
                  <a:pt x="0" y="0"/>
                </a:moveTo>
                <a:lnTo>
                  <a:pt x="6048408" y="0"/>
                </a:lnTo>
                <a:lnTo>
                  <a:pt x="6048408" y="9997370"/>
                </a:lnTo>
                <a:lnTo>
                  <a:pt x="0" y="9997370"/>
                </a:lnTo>
                <a:lnTo>
                  <a:pt x="0" y="0"/>
                </a:lnTo>
                <a:close/>
              </a:path>
            </a:pathLst>
          </a:custGeom>
          <a:blipFill>
            <a:blip r:embed="rId3"/>
            <a:stretch>
              <a:fillRect l="0" t="0" r="0" b="0"/>
            </a:stretch>
          </a:blipFill>
        </p:spPr>
      </p:sp>
      <p:sp>
        <p:nvSpPr>
          <p:cNvPr name="Freeform 4" id="4"/>
          <p:cNvSpPr/>
          <p:nvPr/>
        </p:nvSpPr>
        <p:spPr>
          <a:xfrm flipH="false" flipV="false" rot="595852">
            <a:off x="10730040" y="7210907"/>
            <a:ext cx="3578139" cy="7228564"/>
          </a:xfrm>
          <a:custGeom>
            <a:avLst/>
            <a:gdLst/>
            <a:ahLst/>
            <a:cxnLst/>
            <a:rect r="r" b="b" t="t" l="l"/>
            <a:pathLst>
              <a:path h="7228564" w="3578139">
                <a:moveTo>
                  <a:pt x="0" y="0"/>
                </a:moveTo>
                <a:lnTo>
                  <a:pt x="3578139" y="0"/>
                </a:lnTo>
                <a:lnTo>
                  <a:pt x="3578139" y="7228565"/>
                </a:lnTo>
                <a:lnTo>
                  <a:pt x="0" y="7228565"/>
                </a:lnTo>
                <a:lnTo>
                  <a:pt x="0" y="0"/>
                </a:lnTo>
                <a:close/>
              </a:path>
            </a:pathLst>
          </a:custGeom>
          <a:blipFill>
            <a:blip r:embed="rId4"/>
            <a:stretch>
              <a:fillRect l="0" t="0" r="0" b="0"/>
            </a:stretch>
          </a:blipFill>
        </p:spPr>
      </p:sp>
      <p:sp>
        <p:nvSpPr>
          <p:cNvPr name="Freeform 5" id="5"/>
          <p:cNvSpPr/>
          <p:nvPr/>
        </p:nvSpPr>
        <p:spPr>
          <a:xfrm flipH="false" flipV="false" rot="-1259382">
            <a:off x="5955905" y="7241508"/>
            <a:ext cx="5562289" cy="4720993"/>
          </a:xfrm>
          <a:custGeom>
            <a:avLst/>
            <a:gdLst/>
            <a:ahLst/>
            <a:cxnLst/>
            <a:rect r="r" b="b" t="t" l="l"/>
            <a:pathLst>
              <a:path h="4720993" w="5562289">
                <a:moveTo>
                  <a:pt x="0" y="0"/>
                </a:moveTo>
                <a:lnTo>
                  <a:pt x="5562289" y="0"/>
                </a:lnTo>
                <a:lnTo>
                  <a:pt x="5562289" y="4720994"/>
                </a:lnTo>
                <a:lnTo>
                  <a:pt x="0" y="4720994"/>
                </a:lnTo>
                <a:lnTo>
                  <a:pt x="0" y="0"/>
                </a:lnTo>
                <a:close/>
              </a:path>
            </a:pathLst>
          </a:custGeom>
          <a:blipFill>
            <a:blip r:embed="rId5"/>
            <a:stretch>
              <a:fillRect l="0" t="0" r="0" b="0"/>
            </a:stretch>
          </a:blipFill>
        </p:spPr>
      </p:sp>
      <p:sp>
        <p:nvSpPr>
          <p:cNvPr name="Freeform 6" id="6"/>
          <p:cNvSpPr/>
          <p:nvPr/>
        </p:nvSpPr>
        <p:spPr>
          <a:xfrm flipH="false" flipV="false" rot="-975251">
            <a:off x="-1062296" y="6755636"/>
            <a:ext cx="6048409" cy="9997370"/>
          </a:xfrm>
          <a:custGeom>
            <a:avLst/>
            <a:gdLst/>
            <a:ahLst/>
            <a:cxnLst/>
            <a:rect r="r" b="b" t="t" l="l"/>
            <a:pathLst>
              <a:path h="9997370" w="6048409">
                <a:moveTo>
                  <a:pt x="0" y="0"/>
                </a:moveTo>
                <a:lnTo>
                  <a:pt x="6048409" y="0"/>
                </a:lnTo>
                <a:lnTo>
                  <a:pt x="6048409" y="9997370"/>
                </a:lnTo>
                <a:lnTo>
                  <a:pt x="0" y="9997370"/>
                </a:lnTo>
                <a:lnTo>
                  <a:pt x="0" y="0"/>
                </a:lnTo>
                <a:close/>
              </a:path>
            </a:pathLst>
          </a:custGeom>
          <a:blipFill>
            <a:blip r:embed="rId3"/>
            <a:stretch>
              <a:fillRect l="0" t="0" r="0" b="0"/>
            </a:stretch>
          </a:blipFill>
        </p:spPr>
      </p:sp>
      <p:sp>
        <p:nvSpPr>
          <p:cNvPr name="Freeform 7" id="7"/>
          <p:cNvSpPr/>
          <p:nvPr/>
        </p:nvSpPr>
        <p:spPr>
          <a:xfrm flipH="false" flipV="false" rot="-356062">
            <a:off x="4020171" y="7921943"/>
            <a:ext cx="2549493" cy="3360123"/>
          </a:xfrm>
          <a:custGeom>
            <a:avLst/>
            <a:gdLst/>
            <a:ahLst/>
            <a:cxnLst/>
            <a:rect r="r" b="b" t="t" l="l"/>
            <a:pathLst>
              <a:path h="3360123" w="2549493">
                <a:moveTo>
                  <a:pt x="0" y="0"/>
                </a:moveTo>
                <a:lnTo>
                  <a:pt x="2549493" y="0"/>
                </a:lnTo>
                <a:lnTo>
                  <a:pt x="2549493" y="3360124"/>
                </a:lnTo>
                <a:lnTo>
                  <a:pt x="0" y="3360124"/>
                </a:lnTo>
                <a:lnTo>
                  <a:pt x="0" y="0"/>
                </a:lnTo>
                <a:close/>
              </a:path>
            </a:pathLst>
          </a:custGeom>
          <a:blipFill>
            <a:blip r:embed="rId6"/>
            <a:stretch>
              <a:fillRect l="0" t="0" r="0" b="0"/>
            </a:stretch>
          </a:blipFill>
        </p:spPr>
      </p:sp>
      <p:sp>
        <p:nvSpPr>
          <p:cNvPr name="TextBox 8" id="8"/>
          <p:cNvSpPr txBox="true"/>
          <p:nvPr/>
        </p:nvSpPr>
        <p:spPr>
          <a:xfrm rot="0">
            <a:off x="1715804" y="2790134"/>
            <a:ext cx="15297392" cy="1952635"/>
          </a:xfrm>
          <a:prstGeom prst="rect">
            <a:avLst/>
          </a:prstGeom>
        </p:spPr>
        <p:txBody>
          <a:bodyPr anchor="t" rtlCol="false" tIns="0" lIns="0" bIns="0" rIns="0">
            <a:spAutoFit/>
          </a:bodyPr>
          <a:lstStyle/>
          <a:p>
            <a:pPr algn="ctr">
              <a:lnSpc>
                <a:spcPts val="15749"/>
              </a:lnSpc>
            </a:pPr>
            <a:r>
              <a:rPr lang="en-US" sz="8999">
                <a:solidFill>
                  <a:srgbClr val="3D3D3D"/>
                </a:solidFill>
                <a:latin typeface="True Typewriter"/>
                <a:ea typeface="True Typewriter"/>
                <a:cs typeface="True Typewriter"/>
                <a:sym typeface="True Typewriter"/>
              </a:rPr>
              <a:t>Tất nhiên và ngẫu nhiên</a:t>
            </a:r>
          </a:p>
        </p:txBody>
      </p:sp>
      <p:sp>
        <p:nvSpPr>
          <p:cNvPr name="TextBox 9" id="9"/>
          <p:cNvSpPr txBox="true"/>
          <p:nvPr/>
        </p:nvSpPr>
        <p:spPr>
          <a:xfrm rot="0">
            <a:off x="8811667" y="247650"/>
            <a:ext cx="664666" cy="2298702"/>
          </a:xfrm>
          <a:prstGeom prst="rect">
            <a:avLst/>
          </a:prstGeom>
        </p:spPr>
        <p:txBody>
          <a:bodyPr anchor="t" rtlCol="false" tIns="0" lIns="0" bIns="0" rIns="0">
            <a:spAutoFit/>
          </a:bodyPr>
          <a:lstStyle/>
          <a:p>
            <a:pPr algn="ctr">
              <a:lnSpc>
                <a:spcPts val="18799"/>
              </a:lnSpc>
              <a:spcBef>
                <a:spcPct val="0"/>
              </a:spcBef>
            </a:pPr>
            <a:r>
              <a:rPr lang="en-US" sz="9999" spc="789">
                <a:solidFill>
                  <a:srgbClr val="3D3D3D"/>
                </a:solidFill>
                <a:latin typeface="True Typewriter"/>
                <a:ea typeface="True Typewriter"/>
                <a:cs typeface="True Typewriter"/>
                <a:sym typeface="True Typewriter"/>
              </a:rPr>
              <a:t>3</a:t>
            </a:r>
          </a:p>
        </p:txBody>
      </p:sp>
    </p:spTree>
  </p:cSld>
  <p:clrMapOvr>
    <a:masterClrMapping/>
  </p:clrMapOvr>
  <p:transition spd="fast">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2498966"/>
            <a:ext cx="12824088" cy="7732205"/>
          </a:xfrm>
          <a:prstGeom prst="rect">
            <a:avLst/>
          </a:prstGeom>
        </p:spPr>
        <p:txBody>
          <a:bodyPr anchor="t" rtlCol="false" tIns="0" lIns="0" bIns="0" rIns="0">
            <a:spAutoFit/>
          </a:bodyPr>
          <a:lstStyle/>
          <a:p>
            <a:pPr algn="just" marL="697086" indent="-348543" lvl="1">
              <a:lnSpc>
                <a:spcPts val="5165"/>
              </a:lnSpc>
              <a:buFont typeface="Arial"/>
              <a:buChar char="•"/>
            </a:pPr>
            <a:r>
              <a:rPr lang="en-US" b="true" sz="3228" spc="80">
                <a:solidFill>
                  <a:srgbClr val="000000"/>
                </a:solidFill>
                <a:latin typeface="Merriweather Bold"/>
                <a:ea typeface="Merriweather Bold"/>
                <a:cs typeface="Merriweather Bold"/>
                <a:sym typeface="Merriweather Bold"/>
              </a:rPr>
              <a:t>Khái niệm tất nhiên:</a:t>
            </a:r>
          </a:p>
          <a:p>
            <a:pPr algn="just">
              <a:lnSpc>
                <a:spcPts val="5165"/>
              </a:lnSpc>
            </a:pPr>
            <a:r>
              <a:rPr lang="en-US" sz="3228" spc="80">
                <a:solidFill>
                  <a:srgbClr val="000000"/>
                </a:solidFill>
                <a:latin typeface="Merriweather"/>
                <a:ea typeface="Merriweather"/>
                <a:cs typeface="Merriweather"/>
                <a:sym typeface="Merriweather"/>
              </a:rPr>
              <a:t>   Tất nhiên do mối liên hệ bản chất, những nguyên nhân cơ bản bên trong của sự vật, hiện tượng quy định và trong những điều kiện nhất định phải xảy ra đúng như thế chứ không thể khác.</a:t>
            </a:r>
          </a:p>
          <a:p>
            <a:pPr algn="just" marL="697086" indent="-348543" lvl="1">
              <a:lnSpc>
                <a:spcPts val="5165"/>
              </a:lnSpc>
              <a:buFont typeface="Arial"/>
              <a:buChar char="•"/>
            </a:pPr>
            <a:r>
              <a:rPr lang="en-US" b="true" sz="3228" spc="80">
                <a:solidFill>
                  <a:srgbClr val="000000"/>
                </a:solidFill>
                <a:latin typeface="Merriweather Bold"/>
                <a:ea typeface="Merriweather Bold"/>
                <a:cs typeface="Merriweather Bold"/>
                <a:sym typeface="Merriweather Bold"/>
              </a:rPr>
              <a:t>Đặc điểm:</a:t>
            </a:r>
            <a:r>
              <a:rPr lang="en-US" sz="3228" spc="80">
                <a:solidFill>
                  <a:srgbClr val="000000"/>
                </a:solidFill>
                <a:latin typeface="Merriweather"/>
                <a:ea typeface="Merriweather"/>
                <a:cs typeface="Merriweather"/>
                <a:sym typeface="Merriweather"/>
              </a:rPr>
              <a:t> Tất nhiên thường có tính lặp đi lặp lại, tính bền vững và ổn định qua thời gian. Nó phản ánh bản chất sâu xa của sự vật.</a:t>
            </a:r>
          </a:p>
          <a:p>
            <a:pPr algn="just" marL="697086" indent="-348543" lvl="1">
              <a:lnSpc>
                <a:spcPts val="5165"/>
              </a:lnSpc>
              <a:buFont typeface="Arial"/>
              <a:buChar char="•"/>
            </a:pPr>
            <a:r>
              <a:rPr lang="en-US" b="true" sz="3228" spc="80">
                <a:solidFill>
                  <a:srgbClr val="000000"/>
                </a:solidFill>
                <a:latin typeface="Merriweather Bold"/>
                <a:ea typeface="Merriweather Bold"/>
                <a:cs typeface="Merriweather Bold"/>
                <a:sym typeface="Merriweather Bold"/>
              </a:rPr>
              <a:t>Ví dụ:</a:t>
            </a:r>
            <a:r>
              <a:rPr lang="en-US" sz="3228" spc="80">
                <a:solidFill>
                  <a:srgbClr val="000000"/>
                </a:solidFill>
                <a:latin typeface="Merriweather"/>
                <a:ea typeface="Merriweather"/>
                <a:cs typeface="Merriweather"/>
                <a:sym typeface="Merriweather"/>
              </a:rPr>
              <a:t> Trong tự nhiên, nước ở nhiệt độ 0°C sẽ đóng băng và sôi ở 100°C. Mặt trời mọc hướng Đông và lặn hướng Tây,..</a:t>
            </a:r>
          </a:p>
          <a:p>
            <a:pPr algn="just">
              <a:lnSpc>
                <a:spcPts val="5165"/>
              </a:lnSpc>
            </a:pPr>
          </a:p>
        </p:txBody>
      </p:sp>
      <p:sp>
        <p:nvSpPr>
          <p:cNvPr name="Freeform 4" id="4"/>
          <p:cNvSpPr/>
          <p:nvPr/>
        </p:nvSpPr>
        <p:spPr>
          <a:xfrm flipH="false" flipV="false" rot="0">
            <a:off x="13034487" y="2779379"/>
            <a:ext cx="5253513" cy="2578301"/>
          </a:xfrm>
          <a:custGeom>
            <a:avLst/>
            <a:gdLst/>
            <a:ahLst/>
            <a:cxnLst/>
            <a:rect r="r" b="b" t="t" l="l"/>
            <a:pathLst>
              <a:path h="2578301" w="5253513">
                <a:moveTo>
                  <a:pt x="0" y="0"/>
                </a:moveTo>
                <a:lnTo>
                  <a:pt x="5253513" y="0"/>
                </a:lnTo>
                <a:lnTo>
                  <a:pt x="5253513" y="2578301"/>
                </a:lnTo>
                <a:lnTo>
                  <a:pt x="0" y="2578301"/>
                </a:lnTo>
                <a:lnTo>
                  <a:pt x="0" y="0"/>
                </a:lnTo>
                <a:close/>
              </a:path>
            </a:pathLst>
          </a:custGeom>
          <a:blipFill>
            <a:blip r:embed="rId3"/>
            <a:stretch>
              <a:fillRect l="-3390" t="-6483" r="0" b="-6483"/>
            </a:stretch>
          </a:blipFill>
        </p:spPr>
      </p:sp>
      <p:sp>
        <p:nvSpPr>
          <p:cNvPr name="Freeform 5" id="5"/>
          <p:cNvSpPr/>
          <p:nvPr/>
        </p:nvSpPr>
        <p:spPr>
          <a:xfrm flipH="false" flipV="false" rot="0">
            <a:off x="13034487" y="5714332"/>
            <a:ext cx="5253513" cy="3740896"/>
          </a:xfrm>
          <a:custGeom>
            <a:avLst/>
            <a:gdLst/>
            <a:ahLst/>
            <a:cxnLst/>
            <a:rect r="r" b="b" t="t" l="l"/>
            <a:pathLst>
              <a:path h="3740896" w="5253513">
                <a:moveTo>
                  <a:pt x="0" y="0"/>
                </a:moveTo>
                <a:lnTo>
                  <a:pt x="5253513" y="0"/>
                </a:lnTo>
                <a:lnTo>
                  <a:pt x="5253513" y="3740896"/>
                </a:lnTo>
                <a:lnTo>
                  <a:pt x="0" y="3740896"/>
                </a:lnTo>
                <a:lnTo>
                  <a:pt x="0" y="0"/>
                </a:lnTo>
                <a:close/>
              </a:path>
            </a:pathLst>
          </a:custGeom>
          <a:blipFill>
            <a:blip r:embed="rId4"/>
            <a:stretch>
              <a:fillRect l="-3390" t="-6483" r="0" b="-6483"/>
            </a:stretch>
          </a:blipFill>
        </p:spPr>
      </p:sp>
      <p:sp>
        <p:nvSpPr>
          <p:cNvPr name="TextBox 6" id="6"/>
          <p:cNvSpPr txBox="true"/>
          <p:nvPr/>
        </p:nvSpPr>
        <p:spPr>
          <a:xfrm rot="0">
            <a:off x="0" y="133350"/>
            <a:ext cx="10122862" cy="930275"/>
          </a:xfrm>
          <a:prstGeom prst="rect">
            <a:avLst/>
          </a:prstGeom>
        </p:spPr>
        <p:txBody>
          <a:bodyPr anchor="t" rtlCol="false" tIns="0" lIns="0" bIns="0" rIns="0">
            <a:spAutoFit/>
          </a:bodyPr>
          <a:lstStyle/>
          <a:p>
            <a:pPr algn="ctr">
              <a:lnSpc>
                <a:spcPts val="6999"/>
              </a:lnSpc>
            </a:pPr>
            <a:r>
              <a:rPr lang="en-US" sz="6999">
                <a:solidFill>
                  <a:srgbClr val="3D3D3D"/>
                </a:solidFill>
                <a:latin typeface="Lobster"/>
                <a:ea typeface="Lobster"/>
                <a:cs typeface="Lobster"/>
                <a:sym typeface="Lobster"/>
              </a:rPr>
              <a:t>3. Tất nhiên và ngẫu nhiên</a:t>
            </a:r>
          </a:p>
        </p:txBody>
      </p:sp>
      <p:sp>
        <p:nvSpPr>
          <p:cNvPr name="TextBox 7" id="7"/>
          <p:cNvSpPr txBox="true"/>
          <p:nvPr/>
        </p:nvSpPr>
        <p:spPr>
          <a:xfrm rot="0">
            <a:off x="281609" y="1327059"/>
            <a:ext cx="6453567" cy="803275"/>
          </a:xfrm>
          <a:prstGeom prst="rect">
            <a:avLst/>
          </a:prstGeom>
        </p:spPr>
        <p:txBody>
          <a:bodyPr anchor="t" rtlCol="false" tIns="0" lIns="0" bIns="0" rIns="0">
            <a:spAutoFit/>
          </a:bodyPr>
          <a:lstStyle/>
          <a:p>
            <a:pPr algn="ctr" marL="0" indent="0" lvl="1">
              <a:lnSpc>
                <a:spcPts val="6500"/>
              </a:lnSpc>
              <a:spcBef>
                <a:spcPct val="0"/>
              </a:spcBef>
            </a:pPr>
            <a:r>
              <a:rPr lang="en-US" b="true" sz="5000" spc="300">
                <a:solidFill>
                  <a:srgbClr val="15B538"/>
                </a:solidFill>
                <a:latin typeface="Merriweather Bold"/>
                <a:ea typeface="Merriweather Bold"/>
                <a:cs typeface="Merriweather Bold"/>
                <a:sym typeface="Merriweather Bold"/>
              </a:rPr>
              <a:t>Khái niệm cơ bản</a:t>
            </a:r>
          </a:p>
        </p:txBody>
      </p:sp>
    </p:spTree>
  </p:cSld>
  <p:clrMapOvr>
    <a:masterClrMapping/>
  </p:clrMapOvr>
  <p:transition spd="fast">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133350"/>
            <a:ext cx="10122862" cy="930275"/>
          </a:xfrm>
          <a:prstGeom prst="rect">
            <a:avLst/>
          </a:prstGeom>
        </p:spPr>
        <p:txBody>
          <a:bodyPr anchor="t" rtlCol="false" tIns="0" lIns="0" bIns="0" rIns="0">
            <a:spAutoFit/>
          </a:bodyPr>
          <a:lstStyle/>
          <a:p>
            <a:pPr algn="ctr">
              <a:lnSpc>
                <a:spcPts val="6999"/>
              </a:lnSpc>
            </a:pPr>
            <a:r>
              <a:rPr lang="en-US" sz="6999">
                <a:solidFill>
                  <a:srgbClr val="3D3D3D"/>
                </a:solidFill>
                <a:latin typeface="Lobster"/>
                <a:ea typeface="Lobster"/>
                <a:cs typeface="Lobster"/>
                <a:sym typeface="Lobster"/>
              </a:rPr>
              <a:t>3. Tất nhiên và ngẫu nhiên</a:t>
            </a:r>
          </a:p>
        </p:txBody>
      </p:sp>
      <p:sp>
        <p:nvSpPr>
          <p:cNvPr name="TextBox 4" id="4"/>
          <p:cNvSpPr txBox="true"/>
          <p:nvPr/>
        </p:nvSpPr>
        <p:spPr>
          <a:xfrm rot="0">
            <a:off x="323089" y="1236206"/>
            <a:ext cx="6453567" cy="803275"/>
          </a:xfrm>
          <a:prstGeom prst="rect">
            <a:avLst/>
          </a:prstGeom>
        </p:spPr>
        <p:txBody>
          <a:bodyPr anchor="t" rtlCol="false" tIns="0" lIns="0" bIns="0" rIns="0">
            <a:spAutoFit/>
          </a:bodyPr>
          <a:lstStyle/>
          <a:p>
            <a:pPr algn="ctr" marL="0" indent="0" lvl="1">
              <a:lnSpc>
                <a:spcPts val="6500"/>
              </a:lnSpc>
              <a:spcBef>
                <a:spcPct val="0"/>
              </a:spcBef>
            </a:pPr>
            <a:r>
              <a:rPr lang="en-US" b="true" sz="5000" spc="300">
                <a:solidFill>
                  <a:srgbClr val="15B538"/>
                </a:solidFill>
                <a:latin typeface="Merriweather Bold"/>
                <a:ea typeface="Merriweather Bold"/>
                <a:cs typeface="Merriweather Bold"/>
                <a:sym typeface="Merriweather Bold"/>
              </a:rPr>
              <a:t>Khái niệm cơ bản</a:t>
            </a:r>
          </a:p>
        </p:txBody>
      </p:sp>
      <p:sp>
        <p:nvSpPr>
          <p:cNvPr name="TextBox 5" id="5"/>
          <p:cNvSpPr txBox="true"/>
          <p:nvPr/>
        </p:nvSpPr>
        <p:spPr>
          <a:xfrm rot="0">
            <a:off x="0" y="2164437"/>
            <a:ext cx="18288000" cy="9165618"/>
          </a:xfrm>
          <a:prstGeom prst="rect">
            <a:avLst/>
          </a:prstGeom>
        </p:spPr>
        <p:txBody>
          <a:bodyPr anchor="t" rtlCol="false" tIns="0" lIns="0" bIns="0" rIns="0">
            <a:spAutoFit/>
          </a:bodyPr>
          <a:lstStyle/>
          <a:p>
            <a:pPr algn="just" marL="612498" indent="-306249" lvl="1">
              <a:lnSpc>
                <a:spcPts val="4539"/>
              </a:lnSpc>
              <a:buFont typeface="Arial"/>
              <a:buChar char="•"/>
            </a:pPr>
            <a:r>
              <a:rPr lang="en-US" b="true" sz="2836" spc="70">
                <a:solidFill>
                  <a:srgbClr val="000000"/>
                </a:solidFill>
                <a:latin typeface="Merriweather Bold"/>
                <a:ea typeface="Merriweather Bold"/>
                <a:cs typeface="Merriweather Bold"/>
                <a:sym typeface="Merriweather Bold"/>
              </a:rPr>
              <a:t>Khái niệm ngẫu nhiên:</a:t>
            </a:r>
          </a:p>
          <a:p>
            <a:pPr algn="just">
              <a:lnSpc>
                <a:spcPts val="4539"/>
              </a:lnSpc>
            </a:pPr>
            <a:r>
              <a:rPr lang="en-US" sz="2836" spc="70">
                <a:solidFill>
                  <a:srgbClr val="000000"/>
                </a:solidFill>
                <a:latin typeface="Merriweather"/>
                <a:ea typeface="Merriweather"/>
                <a:cs typeface="Merriweather"/>
                <a:sym typeface="Merriweather"/>
              </a:rPr>
              <a:t>    Ngẫu nhiên là cái do mối liên hệ không bản chất, do những nguyên nhân, hoàn cảnh bên ngoài quy định, có thể xuất hiện, có thể không xuất hiện, có thể xuất hiện thế này hoặc có thể xuất hiện thế khác </a:t>
            </a:r>
          </a:p>
          <a:p>
            <a:pPr algn="just" marL="612498" indent="-306249" lvl="1">
              <a:lnSpc>
                <a:spcPts val="4539"/>
              </a:lnSpc>
              <a:buFont typeface="Arial"/>
              <a:buChar char="•"/>
            </a:pPr>
            <a:r>
              <a:rPr lang="en-US" b="true" sz="2836" spc="70">
                <a:solidFill>
                  <a:srgbClr val="000000"/>
                </a:solidFill>
                <a:latin typeface="Merriweather Bold"/>
                <a:ea typeface="Merriweather Bold"/>
                <a:cs typeface="Merriweather Bold"/>
                <a:sym typeface="Merriweather Bold"/>
              </a:rPr>
              <a:t>Đặc điểm: </a:t>
            </a:r>
            <a:r>
              <a:rPr lang="en-US" sz="2836" spc="70">
                <a:solidFill>
                  <a:srgbClr val="000000"/>
                </a:solidFill>
                <a:latin typeface="Merriweather"/>
                <a:ea typeface="Merriweather"/>
                <a:cs typeface="Merriweather"/>
                <a:sym typeface="Merriweather"/>
              </a:rPr>
              <a:t>Ngẫu nhiên thường có tính bất định, xảy ra không có quy luật rõ ràng. Tuy nhiên, ngẫu nhiên không phải là hoàn toàn không có lý do, mà là do các nguyên nhân và điều kiện phụ thuộc vào hoàn cảnh cụ thể.</a:t>
            </a:r>
          </a:p>
          <a:p>
            <a:pPr algn="just" marL="612498" indent="-306249" lvl="1">
              <a:lnSpc>
                <a:spcPts val="4539"/>
              </a:lnSpc>
              <a:buFont typeface="Arial"/>
              <a:buChar char="•"/>
            </a:pPr>
            <a:r>
              <a:rPr lang="en-US" b="true" sz="2836" spc="70">
                <a:solidFill>
                  <a:srgbClr val="000000"/>
                </a:solidFill>
                <a:latin typeface="Merriweather Bold"/>
                <a:ea typeface="Merriweather Bold"/>
                <a:cs typeface="Merriweather Bold"/>
                <a:sym typeface="Merriweather Bold"/>
              </a:rPr>
              <a:t>Ví dụ: </a:t>
            </a:r>
          </a:p>
          <a:p>
            <a:pPr algn="just">
              <a:lnSpc>
                <a:spcPts val="4539"/>
              </a:lnSpc>
            </a:pPr>
            <a:r>
              <a:rPr lang="en-US" sz="2836" spc="70">
                <a:solidFill>
                  <a:srgbClr val="000000"/>
                </a:solidFill>
                <a:latin typeface="Merriweather"/>
                <a:ea typeface="Merriweather"/>
                <a:cs typeface="Merriweather"/>
                <a:sym typeface="Merriweather"/>
              </a:rPr>
              <a:t>     </a:t>
            </a:r>
            <a:r>
              <a:rPr lang="en-US" sz="2836" spc="70">
                <a:solidFill>
                  <a:srgbClr val="000000"/>
                </a:solidFill>
                <a:latin typeface="Merriweather"/>
                <a:ea typeface="Merriweather"/>
                <a:cs typeface="Merriweather"/>
                <a:sym typeface="Merriweather"/>
              </a:rPr>
              <a:t>Phát minh ra lò vi sóng: Vào năm 1945, kỹ sư Percy Spencer, trong lúc làm việc với một radar vi sóng, nhận thấy thanh socola trong túi ông tan chảy một cách bất thường. Ông không hề có ý định tạo ra lò vi sóng, nhưng từ hiện tượng ngẫu nhiên này, Spencer đã phát hiện ra rằng vi sóng có thể làm nóng thức ăn, dẫn đến phát minh ra chiếc lò vi sóng đầu tiên.</a:t>
            </a:r>
          </a:p>
          <a:p>
            <a:pPr algn="just">
              <a:lnSpc>
                <a:spcPts val="4539"/>
              </a:lnSpc>
            </a:pPr>
            <a:r>
              <a:rPr lang="en-US" sz="2836" spc="70">
                <a:solidFill>
                  <a:srgbClr val="000000"/>
                </a:solidFill>
                <a:latin typeface="Merriweather"/>
                <a:ea typeface="Merriweather"/>
                <a:cs typeface="Merriweather"/>
                <a:sym typeface="Merriweather"/>
              </a:rPr>
              <a:t>    Đây là một ví dụ về ngẫu nhiên vì hiện tượng này xảy ra ngoài dự tính và không có kế hoạch trước, nhưng lại dẫn đến một phát minh quan trọng cho đời sống con người.</a:t>
            </a:r>
          </a:p>
          <a:p>
            <a:pPr algn="just">
              <a:lnSpc>
                <a:spcPts val="3099"/>
              </a:lnSpc>
            </a:pPr>
          </a:p>
          <a:p>
            <a:pPr algn="just">
              <a:lnSpc>
                <a:spcPts val="3099"/>
              </a:lnSpc>
            </a:pPr>
          </a:p>
          <a:p>
            <a:pPr algn="just">
              <a:lnSpc>
                <a:spcPts val="3099"/>
              </a:lnSpc>
            </a:pP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2649697"/>
            <a:ext cx="18288000" cy="6743298"/>
          </a:xfrm>
          <a:prstGeom prst="rect">
            <a:avLst/>
          </a:prstGeom>
        </p:spPr>
        <p:txBody>
          <a:bodyPr anchor="t" rtlCol="false" tIns="0" lIns="0" bIns="0" rIns="0">
            <a:spAutoFit/>
          </a:bodyPr>
          <a:lstStyle/>
          <a:p>
            <a:pPr algn="l" marL="726625" indent="-363313" lvl="1">
              <a:lnSpc>
                <a:spcPts val="5384"/>
              </a:lnSpc>
              <a:buFont typeface="Arial"/>
              <a:buChar char="•"/>
            </a:pPr>
            <a:r>
              <a:rPr lang="en-US" sz="3365" spc="84">
                <a:solidFill>
                  <a:srgbClr val="000000"/>
                </a:solidFill>
                <a:latin typeface="Merriweather"/>
                <a:ea typeface="Merriweather"/>
                <a:cs typeface="Merriweather"/>
                <a:sym typeface="Merriweather"/>
              </a:rPr>
              <a:t>Cả TN và NN đều tồn tại khách quan, độc lập với ý thức của con người và đều có vị trí nhất định đối với sự phát triển của sự vật. </a:t>
            </a:r>
          </a:p>
          <a:p>
            <a:pPr algn="l" marL="726625" indent="-363313" lvl="1">
              <a:lnSpc>
                <a:spcPts val="5384"/>
              </a:lnSpc>
              <a:buFont typeface="Arial"/>
              <a:buChar char="•"/>
            </a:pPr>
            <a:r>
              <a:rPr lang="en-US" sz="3365" spc="84">
                <a:solidFill>
                  <a:srgbClr val="000000"/>
                </a:solidFill>
                <a:latin typeface="Merriweather"/>
                <a:ea typeface="Merriweather"/>
                <a:cs typeface="Merriweather"/>
                <a:sym typeface="Merriweather"/>
              </a:rPr>
              <a:t>Tất nhiên chi phối sự phát triển của sự vật, hiện tượng; còn ngẫu nhiên có thể làm cho sự phát triển ấy diễn ra nhanh hoặc chậm </a:t>
            </a:r>
          </a:p>
          <a:p>
            <a:pPr algn="l" marL="726625" indent="-363313" lvl="1">
              <a:lnSpc>
                <a:spcPts val="5384"/>
              </a:lnSpc>
              <a:buFont typeface="Arial"/>
              <a:buChar char="•"/>
            </a:pPr>
            <a:r>
              <a:rPr lang="en-US" sz="3365" spc="84">
                <a:solidFill>
                  <a:srgbClr val="000000"/>
                </a:solidFill>
                <a:latin typeface="Merriweather"/>
                <a:ea typeface="Merriweather"/>
                <a:cs typeface="Merriweather"/>
                <a:sym typeface="Merriweather"/>
              </a:rPr>
              <a:t>Bởi vì cái TN vạch đường đi cho mình xuyên qua vô số cái NN; còn cái NN là hình thức biểu hiện, là cái bổ sung cho cái TN </a:t>
            </a:r>
          </a:p>
          <a:p>
            <a:pPr algn="l" marL="726625" indent="-363313" lvl="1">
              <a:lnSpc>
                <a:spcPts val="5384"/>
              </a:lnSpc>
              <a:buFont typeface="Arial"/>
              <a:buChar char="•"/>
            </a:pPr>
            <a:r>
              <a:rPr lang="en-US" sz="3365" spc="84">
                <a:solidFill>
                  <a:srgbClr val="000000"/>
                </a:solidFill>
                <a:latin typeface="Merriweather"/>
                <a:ea typeface="Merriweather"/>
                <a:cs typeface="Merriweather"/>
                <a:sym typeface="Merriweather"/>
              </a:rPr>
              <a:t>Có cái ở nơi này, mặt này, mối liên hệ này là tất nhiên nhưng ở nơi kia, mặt kia, mối liên hệ kia lại là ngẫu nhiên và ngược lại; trong những điều kiện nhất định, chúng có thể chuyển hóa cho nhau . </a:t>
            </a:r>
          </a:p>
          <a:p>
            <a:pPr algn="l">
              <a:lnSpc>
                <a:spcPts val="5384"/>
              </a:lnSpc>
            </a:pPr>
          </a:p>
        </p:txBody>
      </p:sp>
      <p:sp>
        <p:nvSpPr>
          <p:cNvPr name="TextBox 4" id="4"/>
          <p:cNvSpPr txBox="true"/>
          <p:nvPr/>
        </p:nvSpPr>
        <p:spPr>
          <a:xfrm rot="0">
            <a:off x="534395" y="1427135"/>
            <a:ext cx="8609605" cy="803275"/>
          </a:xfrm>
          <a:prstGeom prst="rect">
            <a:avLst/>
          </a:prstGeom>
        </p:spPr>
        <p:txBody>
          <a:bodyPr anchor="t" rtlCol="false" tIns="0" lIns="0" bIns="0" rIns="0">
            <a:spAutoFit/>
          </a:bodyPr>
          <a:lstStyle/>
          <a:p>
            <a:pPr algn="l" marL="0" indent="0" lvl="1">
              <a:lnSpc>
                <a:spcPts val="6500"/>
              </a:lnSpc>
              <a:spcBef>
                <a:spcPct val="0"/>
              </a:spcBef>
            </a:pPr>
            <a:r>
              <a:rPr lang="en-US" b="true" sz="5000" spc="300">
                <a:solidFill>
                  <a:srgbClr val="15B538"/>
                </a:solidFill>
                <a:latin typeface="Merriweather Bold"/>
                <a:ea typeface="Merriweather Bold"/>
                <a:cs typeface="Merriweather Bold"/>
                <a:sym typeface="Merriweather Bold"/>
              </a:rPr>
              <a:t>Mối quan hệ biện chứng</a:t>
            </a:r>
          </a:p>
        </p:txBody>
      </p:sp>
      <p:sp>
        <p:nvSpPr>
          <p:cNvPr name="TextBox 5" id="5"/>
          <p:cNvSpPr txBox="true"/>
          <p:nvPr/>
        </p:nvSpPr>
        <p:spPr>
          <a:xfrm rot="0">
            <a:off x="534395" y="206693"/>
            <a:ext cx="10320689" cy="930275"/>
          </a:xfrm>
          <a:prstGeom prst="rect">
            <a:avLst/>
          </a:prstGeom>
        </p:spPr>
        <p:txBody>
          <a:bodyPr anchor="t" rtlCol="false" tIns="0" lIns="0" bIns="0" rIns="0">
            <a:spAutoFit/>
          </a:bodyPr>
          <a:lstStyle/>
          <a:p>
            <a:pPr algn="l">
              <a:lnSpc>
                <a:spcPts val="6999"/>
              </a:lnSpc>
            </a:pPr>
            <a:r>
              <a:rPr lang="en-US" sz="6999">
                <a:solidFill>
                  <a:srgbClr val="3D3D3D"/>
                </a:solidFill>
                <a:latin typeface="Lobster"/>
                <a:ea typeface="Lobster"/>
                <a:cs typeface="Lobster"/>
                <a:sym typeface="Lobster"/>
              </a:rPr>
              <a:t>3. Tất nhiên và ngẫu nhiên</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2893677"/>
            <a:ext cx="18288000" cy="6571929"/>
          </a:xfrm>
          <a:prstGeom prst="rect">
            <a:avLst/>
          </a:prstGeom>
        </p:spPr>
        <p:txBody>
          <a:bodyPr anchor="t" rtlCol="false" tIns="0" lIns="0" bIns="0" rIns="0">
            <a:spAutoFit/>
          </a:bodyPr>
          <a:lstStyle/>
          <a:p>
            <a:pPr algn="l" marL="731391" indent="-365695" lvl="1">
              <a:lnSpc>
                <a:spcPts val="4742"/>
              </a:lnSpc>
              <a:buFont typeface="Arial"/>
              <a:buChar char="•"/>
            </a:pPr>
            <a:r>
              <a:rPr lang="en-US" b="true" sz="3387" spc="84">
                <a:solidFill>
                  <a:srgbClr val="000000"/>
                </a:solidFill>
                <a:latin typeface="Merriweather Bold"/>
                <a:ea typeface="Merriweather Bold"/>
                <a:cs typeface="Merriweather Bold"/>
                <a:sym typeface="Merriweather Bold"/>
              </a:rPr>
              <a:t>Ví dụ: </a:t>
            </a:r>
          </a:p>
          <a:p>
            <a:pPr algn="l" marL="731391" indent="-365695" lvl="1">
              <a:lnSpc>
                <a:spcPts val="4742"/>
              </a:lnSpc>
              <a:buFont typeface="Arial"/>
              <a:buChar char="•"/>
            </a:pPr>
            <a:r>
              <a:rPr lang="en-US" sz="3387" spc="84">
                <a:solidFill>
                  <a:srgbClr val="000000"/>
                </a:solidFill>
                <a:latin typeface="Merriweather"/>
                <a:ea typeface="Merriweather"/>
                <a:cs typeface="Merriweather"/>
                <a:sym typeface="Merriweather"/>
              </a:rPr>
              <a:t>Quá trình tiến hóa của loài người: Theo thuyết tiến hóa của Darwin, sự phát triển của các loài sinh vật (trong đó có loài người) là một quá trình tất nhiên, được chi phối bởi các quy luật di truyền, chọn lọc tự nhiên và sự thích nghi với môi trường. Những loài có khả năng thích nghi tốt hơn sẽ tồn tại và phát triển, trong khi những loài không thích nghi được sẽ bị loại bỏ. </a:t>
            </a:r>
          </a:p>
          <a:p>
            <a:pPr algn="l" marL="731391" indent="-365695" lvl="1">
              <a:lnSpc>
                <a:spcPts val="4742"/>
              </a:lnSpc>
              <a:spcBef>
                <a:spcPct val="0"/>
              </a:spcBef>
              <a:buFont typeface="Arial"/>
              <a:buChar char="•"/>
            </a:pPr>
            <a:r>
              <a:rPr lang="en-US" sz="3387" spc="84">
                <a:solidFill>
                  <a:srgbClr val="000000"/>
                </a:solidFill>
                <a:latin typeface="Merriweather"/>
                <a:ea typeface="Merriweather"/>
                <a:cs typeface="Merriweather"/>
                <a:sym typeface="Merriweather"/>
              </a:rPr>
              <a:t>Tuy nhiên, trong quá trình tiến hóa này cũng có nhiều yếu tố ngẫu nhiên : một sự kiện thiên thạch va chạm với Trái Đất khoảng 66 triệu năm trước đã dẫn đến sự tuyệt chủng của loài khủng long. Nó đã tạo ra cơ hội cho các loài động vật có vú (trong đó có tổ tiên của loài người) phát triển và chiếm lĩnh các hệ sinh thái mới.</a:t>
            </a:r>
          </a:p>
        </p:txBody>
      </p:sp>
      <p:sp>
        <p:nvSpPr>
          <p:cNvPr name="TextBox 4" id="4"/>
          <p:cNvSpPr txBox="true"/>
          <p:nvPr/>
        </p:nvSpPr>
        <p:spPr>
          <a:xfrm rot="0">
            <a:off x="0" y="1446302"/>
            <a:ext cx="9325181" cy="854075"/>
          </a:xfrm>
          <a:prstGeom prst="rect">
            <a:avLst/>
          </a:prstGeom>
        </p:spPr>
        <p:txBody>
          <a:bodyPr anchor="t" rtlCol="false" tIns="0" lIns="0" bIns="0" rIns="0">
            <a:spAutoFit/>
          </a:bodyPr>
          <a:lstStyle/>
          <a:p>
            <a:pPr algn="ctr">
              <a:lnSpc>
                <a:spcPts val="7000"/>
              </a:lnSpc>
            </a:pPr>
            <a:r>
              <a:rPr lang="en-US" b="true" sz="5000" spc="300">
                <a:solidFill>
                  <a:srgbClr val="15B538"/>
                </a:solidFill>
                <a:latin typeface="Merriweather Bold"/>
                <a:ea typeface="Merriweather Bold"/>
                <a:cs typeface="Merriweather Bold"/>
                <a:sym typeface="Merriweather Bold"/>
              </a:rPr>
              <a:t>Mối quan hệ biện chứng</a:t>
            </a:r>
          </a:p>
        </p:txBody>
      </p:sp>
      <p:sp>
        <p:nvSpPr>
          <p:cNvPr name="TextBox 5" id="5"/>
          <p:cNvSpPr txBox="true"/>
          <p:nvPr/>
        </p:nvSpPr>
        <p:spPr>
          <a:xfrm rot="0">
            <a:off x="0" y="57150"/>
            <a:ext cx="10166516" cy="1057275"/>
          </a:xfrm>
          <a:prstGeom prst="rect">
            <a:avLst/>
          </a:prstGeom>
        </p:spPr>
        <p:txBody>
          <a:bodyPr anchor="t" rtlCol="false" tIns="0" lIns="0" bIns="0" rIns="0">
            <a:spAutoFit/>
          </a:bodyPr>
          <a:lstStyle/>
          <a:p>
            <a:pPr algn="ctr">
              <a:lnSpc>
                <a:spcPts val="8399"/>
              </a:lnSpc>
            </a:pPr>
            <a:r>
              <a:rPr lang="en-US" sz="6999">
                <a:solidFill>
                  <a:srgbClr val="000000"/>
                </a:solidFill>
                <a:latin typeface="Lobster"/>
                <a:ea typeface="Lobster"/>
                <a:cs typeface="Lobster"/>
                <a:sym typeface="Lobster"/>
              </a:rPr>
              <a:t>3. Tất nhiên và ngẫu nhiên</a:t>
            </a:r>
          </a:p>
        </p:txBody>
      </p:sp>
    </p:spTree>
  </p:cSld>
  <p:clrMapOvr>
    <a:masterClrMapping/>
  </p:clrMapOvr>
  <p:transition spd="fast">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57150"/>
            <a:ext cx="10166516" cy="1057275"/>
          </a:xfrm>
          <a:prstGeom prst="rect">
            <a:avLst/>
          </a:prstGeom>
        </p:spPr>
        <p:txBody>
          <a:bodyPr anchor="t" rtlCol="false" tIns="0" lIns="0" bIns="0" rIns="0">
            <a:spAutoFit/>
          </a:bodyPr>
          <a:lstStyle/>
          <a:p>
            <a:pPr algn="ctr">
              <a:lnSpc>
                <a:spcPts val="8399"/>
              </a:lnSpc>
            </a:pPr>
            <a:r>
              <a:rPr lang="en-US" sz="6999">
                <a:solidFill>
                  <a:srgbClr val="000000"/>
                </a:solidFill>
                <a:latin typeface="Lobster"/>
                <a:ea typeface="Lobster"/>
                <a:cs typeface="Lobster"/>
                <a:sym typeface="Lobster"/>
              </a:rPr>
              <a:t>3. Tất nhiên và ngẫu nhiên</a:t>
            </a:r>
          </a:p>
        </p:txBody>
      </p:sp>
      <p:sp>
        <p:nvSpPr>
          <p:cNvPr name="TextBox 4" id="4"/>
          <p:cNvSpPr txBox="true"/>
          <p:nvPr/>
        </p:nvSpPr>
        <p:spPr>
          <a:xfrm rot="0">
            <a:off x="0" y="1446302"/>
            <a:ext cx="9325181" cy="854075"/>
          </a:xfrm>
          <a:prstGeom prst="rect">
            <a:avLst/>
          </a:prstGeom>
        </p:spPr>
        <p:txBody>
          <a:bodyPr anchor="t" rtlCol="false" tIns="0" lIns="0" bIns="0" rIns="0">
            <a:spAutoFit/>
          </a:bodyPr>
          <a:lstStyle/>
          <a:p>
            <a:pPr algn="ctr">
              <a:lnSpc>
                <a:spcPts val="7000"/>
              </a:lnSpc>
            </a:pPr>
            <a:r>
              <a:rPr lang="en-US" b="true" sz="5000" spc="300">
                <a:solidFill>
                  <a:srgbClr val="15B538"/>
                </a:solidFill>
                <a:latin typeface="Merriweather Bold"/>
                <a:ea typeface="Merriweather Bold"/>
                <a:cs typeface="Merriweather Bold"/>
                <a:sym typeface="Merriweather Bold"/>
              </a:rPr>
              <a:t>Mối quan hệ biện chứng</a:t>
            </a:r>
          </a:p>
        </p:txBody>
      </p:sp>
      <p:sp>
        <p:nvSpPr>
          <p:cNvPr name="TextBox 5" id="5"/>
          <p:cNvSpPr txBox="true"/>
          <p:nvPr/>
        </p:nvSpPr>
        <p:spPr>
          <a:xfrm rot="0">
            <a:off x="0" y="2893677"/>
            <a:ext cx="18288000" cy="4771704"/>
          </a:xfrm>
          <a:prstGeom prst="rect">
            <a:avLst/>
          </a:prstGeom>
        </p:spPr>
        <p:txBody>
          <a:bodyPr anchor="t" rtlCol="false" tIns="0" lIns="0" bIns="0" rIns="0">
            <a:spAutoFit/>
          </a:bodyPr>
          <a:lstStyle/>
          <a:p>
            <a:pPr algn="l" marL="731391" indent="-365695" lvl="1">
              <a:lnSpc>
                <a:spcPts val="4742"/>
              </a:lnSpc>
              <a:buFont typeface="Arial"/>
              <a:buChar char="•"/>
            </a:pPr>
            <a:r>
              <a:rPr lang="en-US" b="true" sz="3387" spc="84">
                <a:solidFill>
                  <a:srgbClr val="000000"/>
                </a:solidFill>
                <a:latin typeface="Merriweather Bold"/>
                <a:ea typeface="Merriweather Bold"/>
                <a:cs typeface="Merriweather Bold"/>
                <a:sym typeface="Merriweather Bold"/>
              </a:rPr>
              <a:t>Ví dụ: </a:t>
            </a:r>
          </a:p>
          <a:p>
            <a:pPr algn="l" marL="731391" indent="-365695" lvl="1">
              <a:lnSpc>
                <a:spcPts val="4742"/>
              </a:lnSpc>
              <a:buFont typeface="Arial"/>
              <a:buChar char="•"/>
            </a:pPr>
            <a:r>
              <a:rPr lang="en-US" sz="3387" spc="84">
                <a:solidFill>
                  <a:srgbClr val="000000"/>
                </a:solidFill>
                <a:latin typeface="Merriweather"/>
                <a:ea typeface="Merriweather"/>
                <a:cs typeface="Merriweather"/>
                <a:sym typeface="Merriweather"/>
              </a:rPr>
              <a:t>Trong ví dụ này, sự tiến hóa của loài người là tất nhiên, được chi phối bởi các quy luật sinh học và chọn lọc tự nhiên. Trong khi đó, sự kiện thiên thạch va chạm là ngẫu nhiên, nhưng lại ảnh hưởng đến cách mà quy luật tiến hóa thể hiện, làm thay đổi lịch sử phát triển của sự sống trên Trái Đất. Đây là một minh chứng cho sự tương tác giữa tất nhiên và ngẫu nhiên, khi yếu tố ngẫu nhiên có thể thúc đẩy hoặc làm thay đổi hướng đi của những quy luật tất nhiên.</a:t>
            </a:r>
          </a:p>
          <a:p>
            <a:pPr algn="l">
              <a:lnSpc>
                <a:spcPts val="4742"/>
              </a:lnSpc>
              <a:spcBef>
                <a:spcPct val="0"/>
              </a:spcBef>
            </a:pPr>
          </a:p>
        </p:txBody>
      </p:sp>
    </p:spTree>
  </p:cSld>
  <p:clrMapOvr>
    <a:masterClrMapping/>
  </p:clrMapOvr>
  <p:transition spd="fast">
    <p:push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165735"/>
            <a:ext cx="10783700" cy="1193800"/>
          </a:xfrm>
          <a:prstGeom prst="rect">
            <a:avLst/>
          </a:prstGeom>
        </p:spPr>
        <p:txBody>
          <a:bodyPr anchor="t" rtlCol="false" tIns="0" lIns="0" bIns="0" rIns="0">
            <a:spAutoFit/>
          </a:bodyPr>
          <a:lstStyle/>
          <a:p>
            <a:pPr algn="ctr" marL="0" indent="0" lvl="0">
              <a:lnSpc>
                <a:spcPts val="9799"/>
              </a:lnSpc>
              <a:spcBef>
                <a:spcPct val="0"/>
              </a:spcBef>
            </a:pPr>
            <a:r>
              <a:rPr lang="en-US" sz="6999" spc="174">
                <a:solidFill>
                  <a:srgbClr val="000000"/>
                </a:solidFill>
                <a:latin typeface="Lobster"/>
                <a:ea typeface="Lobster"/>
                <a:cs typeface="Lobster"/>
                <a:sym typeface="Lobster"/>
              </a:rPr>
              <a:t>3. Tất nhiên và ngẫu nhiên</a:t>
            </a:r>
          </a:p>
        </p:txBody>
      </p:sp>
      <p:sp>
        <p:nvSpPr>
          <p:cNvPr name="TextBox 4" id="4"/>
          <p:cNvSpPr txBox="true"/>
          <p:nvPr/>
        </p:nvSpPr>
        <p:spPr>
          <a:xfrm rot="0">
            <a:off x="0" y="1193676"/>
            <a:ext cx="9469979" cy="844550"/>
          </a:xfrm>
          <a:prstGeom prst="rect">
            <a:avLst/>
          </a:prstGeom>
        </p:spPr>
        <p:txBody>
          <a:bodyPr anchor="t" rtlCol="false" tIns="0" lIns="0" bIns="0" rIns="0">
            <a:spAutoFit/>
          </a:bodyPr>
          <a:lstStyle/>
          <a:p>
            <a:pPr algn="ctr" marL="0" indent="0" lvl="0">
              <a:lnSpc>
                <a:spcPts val="6999"/>
              </a:lnSpc>
              <a:spcBef>
                <a:spcPct val="0"/>
              </a:spcBef>
            </a:pPr>
            <a:r>
              <a:rPr lang="en-US" sz="4999" spc="124">
                <a:solidFill>
                  <a:srgbClr val="15B538"/>
                </a:solidFill>
                <a:latin typeface="Merriweather"/>
                <a:ea typeface="Merriweather"/>
                <a:cs typeface="Merriweather"/>
                <a:sym typeface="Merriweather"/>
              </a:rPr>
              <a:t>Ý nghĩa phương pháp luận</a:t>
            </a:r>
          </a:p>
        </p:txBody>
      </p:sp>
      <p:sp>
        <p:nvSpPr>
          <p:cNvPr name="TextBox 5" id="5"/>
          <p:cNvSpPr txBox="true"/>
          <p:nvPr/>
        </p:nvSpPr>
        <p:spPr>
          <a:xfrm rot="0">
            <a:off x="0" y="2384591"/>
            <a:ext cx="18288000" cy="8107680"/>
          </a:xfrm>
          <a:prstGeom prst="rect">
            <a:avLst/>
          </a:prstGeom>
        </p:spPr>
        <p:txBody>
          <a:bodyPr anchor="t" rtlCol="false" tIns="0" lIns="0" bIns="0" rIns="0">
            <a:spAutoFit/>
          </a:bodyPr>
          <a:lstStyle/>
          <a:p>
            <a:pPr algn="l" marL="712470" indent="-356235" lvl="1">
              <a:lnSpc>
                <a:spcPts val="4620"/>
              </a:lnSpc>
              <a:buFont typeface="Arial"/>
              <a:buChar char="•"/>
            </a:pPr>
            <a:r>
              <a:rPr lang="en-US" sz="3300" spc="82">
                <a:solidFill>
                  <a:srgbClr val="000000"/>
                </a:solidFill>
                <a:latin typeface="Merriweather"/>
                <a:ea typeface="Merriweather"/>
                <a:cs typeface="Merriweather"/>
                <a:sym typeface="Merriweather"/>
              </a:rPr>
              <a:t> Vì cái tất nhiên gắn với bản chất của sự vật, còn cái ngẫu nhiên không gắn với bản chất nội tại của sự vật. Do vậy, trong hoạt động thực tiễn phải dựa vào cái tất nhiên mà không thể dựa vào cái ngẫu nhiên, nhưng cũng không được bỏ qua hoàn toàn cái ngẫu nhiên.</a:t>
            </a:r>
          </a:p>
          <a:p>
            <a:pPr algn="l" marL="712470" indent="-356235" lvl="1">
              <a:lnSpc>
                <a:spcPts val="4620"/>
              </a:lnSpc>
              <a:buFont typeface="Arial"/>
              <a:buChar char="•"/>
            </a:pPr>
            <a:r>
              <a:rPr lang="en-US" sz="3300" spc="82">
                <a:solidFill>
                  <a:srgbClr val="000000"/>
                </a:solidFill>
                <a:latin typeface="Merriweather"/>
                <a:ea typeface="Merriweather"/>
                <a:cs typeface="Merriweather"/>
                <a:sym typeface="Merriweather"/>
              </a:rPr>
              <a:t> Vì cái ngẫu nhiên có ảnh hưởng đến sự phát triển của sự vật. Do vậy, trong hoạt động thực tiễn, ngoài phương án chính, cần có phương án dự phòng để chủ động đáp ứng những sự biến ngẫu nhiên có thể xảy ra.</a:t>
            </a:r>
          </a:p>
          <a:p>
            <a:pPr algn="l" marL="712470" indent="-356235" lvl="1">
              <a:lnSpc>
                <a:spcPts val="4620"/>
              </a:lnSpc>
              <a:buFont typeface="Arial"/>
              <a:buChar char="•"/>
            </a:pPr>
            <a:r>
              <a:rPr lang="en-US" sz="3300" spc="82">
                <a:solidFill>
                  <a:srgbClr val="000000"/>
                </a:solidFill>
                <a:latin typeface="Merriweather"/>
                <a:ea typeface="Merriweather"/>
                <a:cs typeface="Merriweather"/>
                <a:sym typeface="Merriweather"/>
              </a:rPr>
              <a:t> Vì cái tất nhiên bộc lộ thông qua vô vàn cái ngẫu nhiên nên muốn nhận thức được cái tất nhiên thì phải thông qua việc phân tích, so sánh rất nhiều cái ngẫu nhiên.</a:t>
            </a:r>
          </a:p>
          <a:p>
            <a:pPr algn="l" marL="712470" indent="-356235" lvl="1">
              <a:lnSpc>
                <a:spcPts val="4620"/>
              </a:lnSpc>
              <a:buFont typeface="Arial"/>
              <a:buChar char="•"/>
            </a:pPr>
            <a:r>
              <a:rPr lang="en-US" sz="3300" spc="82">
                <a:solidFill>
                  <a:srgbClr val="000000"/>
                </a:solidFill>
                <a:latin typeface="Merriweather"/>
                <a:ea typeface="Merriweather"/>
                <a:cs typeface="Merriweather"/>
                <a:sym typeface="Merriweather"/>
              </a:rPr>
              <a:t>Vì không phải cái chung nào cũng là tất yếu, nên khi nghiên cứu cái ngẫu nhiên, không chỉ dừng lại ở việc tìm ra cái chung mà phải tìm ra cái chung tất yếu</a:t>
            </a:r>
          </a:p>
          <a:p>
            <a:pPr algn="l" marL="712470" indent="-356235" lvl="1">
              <a:lnSpc>
                <a:spcPts val="4620"/>
              </a:lnSpc>
              <a:buFont typeface="Arial"/>
              <a:buChar char="•"/>
            </a:pPr>
            <a:r>
              <a:rPr lang="en-US" sz="3300" spc="82">
                <a:solidFill>
                  <a:srgbClr val="000000"/>
                </a:solidFill>
                <a:latin typeface="Merriweather"/>
                <a:ea typeface="Merriweather"/>
                <a:cs typeface="Merriweather"/>
                <a:sym typeface="Merriweather"/>
              </a:rPr>
              <a:t>Vì cái ngẫu nhiên có thể chuyển hóa thành cái tất nhiên trong điều kiện nhất định. Do đó, không được xem nhẹ, bỏ qua cái ngẫu nhiên.</a:t>
            </a:r>
            <a:r>
              <a:rPr lang="en-US" sz="3300" spc="82">
                <a:solidFill>
                  <a:srgbClr val="000000"/>
                </a:solidFill>
                <a:latin typeface="Merriweather"/>
                <a:ea typeface="Merriweather"/>
                <a:cs typeface="Merriweather"/>
                <a:sym typeface="Merriweather"/>
              </a:rPr>
              <a:t> </a:t>
            </a:r>
          </a:p>
          <a:p>
            <a:pPr algn="l">
              <a:lnSpc>
                <a:spcPts val="4620"/>
              </a:lnSpc>
              <a:spcBef>
                <a:spcPct val="0"/>
              </a:spcBef>
            </a:pP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165735"/>
            <a:ext cx="10783700" cy="1193800"/>
          </a:xfrm>
          <a:prstGeom prst="rect">
            <a:avLst/>
          </a:prstGeom>
        </p:spPr>
        <p:txBody>
          <a:bodyPr anchor="t" rtlCol="false" tIns="0" lIns="0" bIns="0" rIns="0">
            <a:spAutoFit/>
          </a:bodyPr>
          <a:lstStyle/>
          <a:p>
            <a:pPr algn="ctr" marL="0" indent="0" lvl="0">
              <a:lnSpc>
                <a:spcPts val="9799"/>
              </a:lnSpc>
              <a:spcBef>
                <a:spcPct val="0"/>
              </a:spcBef>
            </a:pPr>
            <a:r>
              <a:rPr lang="en-US" sz="6999" spc="174">
                <a:solidFill>
                  <a:srgbClr val="000000"/>
                </a:solidFill>
                <a:latin typeface="Lobster"/>
                <a:ea typeface="Lobster"/>
                <a:cs typeface="Lobster"/>
                <a:sym typeface="Lobster"/>
              </a:rPr>
              <a:t>3. Tất nhiên và ngẫu nhiên</a:t>
            </a:r>
          </a:p>
        </p:txBody>
      </p:sp>
      <p:sp>
        <p:nvSpPr>
          <p:cNvPr name="TextBox 4" id="4"/>
          <p:cNvSpPr txBox="true"/>
          <p:nvPr/>
        </p:nvSpPr>
        <p:spPr>
          <a:xfrm rot="0">
            <a:off x="0" y="1193676"/>
            <a:ext cx="9469979" cy="844550"/>
          </a:xfrm>
          <a:prstGeom prst="rect">
            <a:avLst/>
          </a:prstGeom>
        </p:spPr>
        <p:txBody>
          <a:bodyPr anchor="t" rtlCol="false" tIns="0" lIns="0" bIns="0" rIns="0">
            <a:spAutoFit/>
          </a:bodyPr>
          <a:lstStyle/>
          <a:p>
            <a:pPr algn="ctr" marL="0" indent="0" lvl="0">
              <a:lnSpc>
                <a:spcPts val="6999"/>
              </a:lnSpc>
              <a:spcBef>
                <a:spcPct val="0"/>
              </a:spcBef>
            </a:pPr>
            <a:r>
              <a:rPr lang="en-US" sz="4999" spc="124">
                <a:solidFill>
                  <a:srgbClr val="15B538"/>
                </a:solidFill>
                <a:latin typeface="Merriweather"/>
                <a:ea typeface="Merriweather"/>
                <a:cs typeface="Merriweather"/>
                <a:sym typeface="Merriweather"/>
              </a:rPr>
              <a:t>Ý nghĩa phương pháp luận</a:t>
            </a:r>
          </a:p>
        </p:txBody>
      </p:sp>
      <p:sp>
        <p:nvSpPr>
          <p:cNvPr name="TextBox 5" id="5"/>
          <p:cNvSpPr txBox="true"/>
          <p:nvPr/>
        </p:nvSpPr>
        <p:spPr>
          <a:xfrm rot="0">
            <a:off x="0" y="2355871"/>
            <a:ext cx="18288000" cy="8426503"/>
          </a:xfrm>
          <a:prstGeom prst="rect">
            <a:avLst/>
          </a:prstGeom>
        </p:spPr>
        <p:txBody>
          <a:bodyPr anchor="t" rtlCol="false" tIns="0" lIns="0" bIns="0" rIns="0">
            <a:spAutoFit/>
          </a:bodyPr>
          <a:lstStyle/>
          <a:p>
            <a:pPr algn="l" marL="668838" indent="-334419" lvl="1">
              <a:lnSpc>
                <a:spcPts val="4337"/>
              </a:lnSpc>
              <a:buFont typeface="Arial"/>
              <a:buChar char="•"/>
            </a:pPr>
            <a:r>
              <a:rPr lang="en-US" b="true" sz="3097" spc="77">
                <a:solidFill>
                  <a:srgbClr val="000000"/>
                </a:solidFill>
                <a:latin typeface="Merriweather Bold"/>
                <a:ea typeface="Merriweather Bold"/>
                <a:cs typeface="Merriweather Bold"/>
                <a:sym typeface="Merriweather Bold"/>
              </a:rPr>
              <a:t>Ví dụ: </a:t>
            </a:r>
            <a:r>
              <a:rPr lang="en-US" sz="3097" spc="77">
                <a:solidFill>
                  <a:srgbClr val="000000"/>
                </a:solidFill>
                <a:latin typeface="Merriweather"/>
                <a:ea typeface="Merriweather"/>
                <a:cs typeface="Merriweather"/>
                <a:sym typeface="Merriweather"/>
              </a:rPr>
              <a:t>Nghiên cứu tác động của phương pháp giảng dạy tích cực đối với kết quả học tập của học sinh</a:t>
            </a:r>
          </a:p>
          <a:p>
            <a:pPr algn="l" marL="668838" indent="-334419" lvl="1">
              <a:lnSpc>
                <a:spcPts val="4337"/>
              </a:lnSpc>
              <a:buAutoNum type="arabicPeriod" startAt="1"/>
            </a:pPr>
            <a:r>
              <a:rPr lang="en-US" b="true" sz="3097" spc="77">
                <a:solidFill>
                  <a:srgbClr val="000000"/>
                </a:solidFill>
                <a:latin typeface="Merriweather Bold"/>
                <a:ea typeface="Merriweather Bold"/>
                <a:cs typeface="Merriweather Bold"/>
                <a:sym typeface="Merriweather Bold"/>
              </a:rPr>
              <a:t>Bối cảnh:</a:t>
            </a:r>
            <a:r>
              <a:rPr lang="en-US" sz="3097" spc="77">
                <a:solidFill>
                  <a:srgbClr val="000000"/>
                </a:solidFill>
                <a:latin typeface="Merriweather"/>
                <a:ea typeface="Merriweather"/>
                <a:cs typeface="Merriweather"/>
                <a:sym typeface="Merriweather"/>
              </a:rPr>
              <a:t> Một giáo viên muốn nâng cao kết quả học tập của học sinh trong lớp học Triết. nên quyết định áp dụng phương pháp học theo nhóm, thay vì giảng bài truyền thống.</a:t>
            </a:r>
          </a:p>
          <a:p>
            <a:pPr algn="l" marL="668838" indent="-334419" lvl="1">
              <a:lnSpc>
                <a:spcPts val="4337"/>
              </a:lnSpc>
              <a:buAutoNum type="arabicPeriod" startAt="1"/>
            </a:pPr>
            <a:r>
              <a:rPr lang="en-US" b="true" sz="3097" spc="77">
                <a:solidFill>
                  <a:srgbClr val="000000"/>
                </a:solidFill>
                <a:latin typeface="Merriweather Bold"/>
                <a:ea typeface="Merriweather Bold"/>
                <a:cs typeface="Merriweather Bold"/>
                <a:sym typeface="Merriweather Bold"/>
              </a:rPr>
              <a:t>Thiết kế nghiên cứu:</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Nhóm thí nghiệm: Một lớp học sẽ sử dụng phương pháp giảng dạy tích cực.</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Nhóm đối chứng: Một lớp học khác sẽ tiếp tục với phương pháp giảng dạy truyền thống.</a:t>
            </a:r>
          </a:p>
          <a:p>
            <a:pPr algn="l" marL="668838" indent="-334419" lvl="1">
              <a:lnSpc>
                <a:spcPts val="4337"/>
              </a:lnSpc>
              <a:buAutoNum type="arabicPeriod" startAt="1"/>
            </a:pPr>
            <a:r>
              <a:rPr lang="en-US" b="true" sz="3097" spc="77">
                <a:solidFill>
                  <a:srgbClr val="000000"/>
                </a:solidFill>
                <a:latin typeface="Merriweather Bold"/>
                <a:ea typeface="Merriweather Bold"/>
                <a:cs typeface="Merriweather Bold"/>
                <a:sym typeface="Merriweather Bold"/>
              </a:rPr>
              <a:t>Thu thập dữ liệu:</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Giáo viên sẽ thu thập điểm số kiểm tra của cả hai nhóm học sinh trước và sau khi áp dụng phương pháp giảng dạy tích cực.</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Ngoài điểm số, giáo viên cũng có thể thu thập dữ liệu về sự tham gia của học sinh, thái độ đối với môn học và mức độ hợp tác trong nhóm.</a:t>
            </a:r>
          </a:p>
          <a:p>
            <a:pPr algn="l">
              <a:lnSpc>
                <a:spcPts val="3357"/>
              </a:lnSpc>
            </a:pPr>
          </a:p>
          <a:p>
            <a:pPr algn="l">
              <a:lnSpc>
                <a:spcPts val="3357"/>
              </a:lnSpc>
              <a:spcBef>
                <a:spcPct val="0"/>
              </a:spcBef>
            </a:pP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87786" y="37768"/>
            <a:ext cx="6110734" cy="1301117"/>
          </a:xfrm>
          <a:prstGeom prst="rect">
            <a:avLst/>
          </a:prstGeom>
        </p:spPr>
        <p:txBody>
          <a:bodyPr anchor="t" rtlCol="false" tIns="0" lIns="0" bIns="0" rIns="0">
            <a:spAutoFit/>
          </a:bodyPr>
          <a:lstStyle/>
          <a:p>
            <a:pPr algn="l">
              <a:lnSpc>
                <a:spcPts val="11279"/>
              </a:lnSpc>
            </a:pPr>
            <a:r>
              <a:rPr lang="en-US" sz="5999" spc="473">
                <a:solidFill>
                  <a:srgbClr val="15B538"/>
                </a:solidFill>
                <a:latin typeface="Lobster"/>
                <a:ea typeface="Lobster"/>
                <a:cs typeface="Lobster"/>
                <a:sym typeface="Lobster"/>
              </a:rPr>
              <a:t>Khái niệm cơ bản</a:t>
            </a:r>
          </a:p>
        </p:txBody>
      </p:sp>
      <p:sp>
        <p:nvSpPr>
          <p:cNvPr name="TextBox 4" id="4"/>
          <p:cNvSpPr txBox="true"/>
          <p:nvPr/>
        </p:nvSpPr>
        <p:spPr>
          <a:xfrm rot="0">
            <a:off x="389438" y="1525905"/>
            <a:ext cx="17509124" cy="8761095"/>
          </a:xfrm>
          <a:prstGeom prst="rect">
            <a:avLst/>
          </a:prstGeom>
        </p:spPr>
        <p:txBody>
          <a:bodyPr anchor="t" rtlCol="false" tIns="0" lIns="0" bIns="0" rIns="0">
            <a:spAutoFit/>
          </a:bodyPr>
          <a:lstStyle/>
          <a:p>
            <a:pPr algn="just">
              <a:lnSpc>
                <a:spcPts val="4950"/>
              </a:lnSpc>
            </a:pPr>
            <a:r>
              <a:rPr lang="en-US" sz="3300" b="true">
                <a:solidFill>
                  <a:srgbClr val="000000"/>
                </a:solidFill>
                <a:latin typeface="Merriweather Bold"/>
                <a:ea typeface="Merriweather Bold"/>
                <a:cs typeface="Merriweather Bold"/>
                <a:sym typeface="Merriweather Bold"/>
              </a:rPr>
              <a:t>Định nghĩa phạm trù và phạm trù triết học</a:t>
            </a:r>
          </a:p>
          <a:p>
            <a:pPr algn="just">
              <a:lnSpc>
                <a:spcPts val="4950"/>
              </a:lnSpc>
            </a:pPr>
            <a:r>
              <a:rPr lang="en-US" sz="3300">
                <a:solidFill>
                  <a:srgbClr val="000000"/>
                </a:solidFill>
                <a:latin typeface="Merriweather"/>
                <a:ea typeface="Merriweather"/>
                <a:cs typeface="Merriweather"/>
                <a:sym typeface="Merriweather"/>
              </a:rPr>
              <a:t>- </a:t>
            </a:r>
            <a:r>
              <a:rPr lang="en-US" sz="3300" b="true">
                <a:solidFill>
                  <a:srgbClr val="000000"/>
                </a:solidFill>
                <a:latin typeface="Merriweather Bold"/>
                <a:ea typeface="Merriweather Bold"/>
                <a:cs typeface="Merriweather Bold"/>
                <a:sym typeface="Merriweather Bold"/>
              </a:rPr>
              <a:t>Phạm trù</a:t>
            </a:r>
            <a:r>
              <a:rPr lang="en-US" sz="3300">
                <a:solidFill>
                  <a:srgbClr val="000000"/>
                </a:solidFill>
                <a:latin typeface="Merriweather"/>
                <a:ea typeface="Merriweather"/>
                <a:cs typeface="Merriweather"/>
                <a:sym typeface="Merriweather"/>
              </a:rPr>
              <a:t> là những khái niệm rộng nhất phản ánh những mặt, những thuộc tính, những mối liên hệ chung, cơ bản nhất của các sự vật và hiện tượng thuộc một lĩnh vực nhất định.</a:t>
            </a:r>
          </a:p>
          <a:p>
            <a:pPr algn="just">
              <a:lnSpc>
                <a:spcPts val="4950"/>
              </a:lnSpc>
            </a:pPr>
            <a:r>
              <a:rPr lang="en-US" sz="3300">
                <a:solidFill>
                  <a:srgbClr val="000000"/>
                </a:solidFill>
                <a:latin typeface="Merriweather"/>
                <a:ea typeface="Merriweather"/>
                <a:cs typeface="Merriweather"/>
                <a:sym typeface="Merriweather"/>
              </a:rPr>
              <a:t>Ví dụ: Trong lĩnh vực kinh tế, các phạm trù có thể bao gồm "sản xuất," "tiêu dùng," "phân phối," "lợi nhuận,"... Đây là những khái niệm phản ánh những mặt, thuộc tính và mối liên hệ cơ bản của các hoạt động kinh tế.</a:t>
            </a:r>
          </a:p>
          <a:p>
            <a:pPr algn="just">
              <a:lnSpc>
                <a:spcPts val="4950"/>
              </a:lnSpc>
            </a:pPr>
            <a:r>
              <a:rPr lang="en-US" sz="3300">
                <a:solidFill>
                  <a:srgbClr val="000000"/>
                </a:solidFill>
                <a:latin typeface="Merriweather"/>
                <a:ea typeface="Merriweather"/>
                <a:cs typeface="Merriweather"/>
                <a:sym typeface="Merriweather"/>
              </a:rPr>
              <a:t>- </a:t>
            </a:r>
            <a:r>
              <a:rPr lang="en-US" sz="3300" b="true">
                <a:solidFill>
                  <a:srgbClr val="000000"/>
                </a:solidFill>
                <a:latin typeface="Merriweather Bold"/>
                <a:ea typeface="Merriweather Bold"/>
                <a:cs typeface="Merriweather Bold"/>
                <a:sym typeface="Merriweather Bold"/>
              </a:rPr>
              <a:t>Phạm trù triết học</a:t>
            </a:r>
            <a:r>
              <a:rPr lang="en-US" sz="3300">
                <a:solidFill>
                  <a:srgbClr val="000000"/>
                </a:solidFill>
                <a:latin typeface="Merriweather"/>
                <a:ea typeface="Merriweather"/>
                <a:cs typeface="Merriweather"/>
                <a:sym typeface="Merriweather"/>
              </a:rPr>
              <a:t> là những khái niệm chung nhất phản ánh những mặt, những thuộc tính, những mối liên hệ cơ bản và phổ biến nhất của toàn bộ thế giới hiện thực, bao gồm cả tự nhiên, xã hội và tư duy.</a:t>
            </a:r>
          </a:p>
          <a:p>
            <a:pPr algn="just">
              <a:lnSpc>
                <a:spcPts val="4950"/>
              </a:lnSpc>
            </a:pPr>
            <a:r>
              <a:rPr lang="en-US" sz="3300">
                <a:solidFill>
                  <a:srgbClr val="000000"/>
                </a:solidFill>
                <a:latin typeface="Merriweather"/>
                <a:ea typeface="Merriweather"/>
                <a:cs typeface="Merriweather"/>
                <a:sym typeface="Merriweather"/>
              </a:rPr>
              <a:t>Ví dụ: "Không gian" và "thời gian" là hai phạm trù triết học phản ánh các thuộc tính cơ bản của thế giới tự nhiên và nhận thức con người. Không gian và thời gian đều có tính phổ biến, không chỉ giới hạn ở một sự vật cụ thể mà bao trùm toàn bộ hiện thực.</a:t>
            </a:r>
          </a:p>
          <a:p>
            <a:pPr algn="just">
              <a:lnSpc>
                <a:spcPts val="4950"/>
              </a:lnSpc>
            </a:pPr>
          </a:p>
        </p:txBody>
      </p:sp>
    </p:spTree>
  </p:cSld>
  <p:clrMapOvr>
    <a:masterClrMapping/>
  </p:clrMapOvr>
  <p:transition spd="fast">
    <p:push dir="l"/>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165735"/>
            <a:ext cx="10783700" cy="1193800"/>
          </a:xfrm>
          <a:prstGeom prst="rect">
            <a:avLst/>
          </a:prstGeom>
        </p:spPr>
        <p:txBody>
          <a:bodyPr anchor="t" rtlCol="false" tIns="0" lIns="0" bIns="0" rIns="0">
            <a:spAutoFit/>
          </a:bodyPr>
          <a:lstStyle/>
          <a:p>
            <a:pPr algn="ctr" marL="0" indent="0" lvl="0">
              <a:lnSpc>
                <a:spcPts val="9799"/>
              </a:lnSpc>
              <a:spcBef>
                <a:spcPct val="0"/>
              </a:spcBef>
            </a:pPr>
            <a:r>
              <a:rPr lang="en-US" sz="6999" spc="174">
                <a:solidFill>
                  <a:srgbClr val="000000"/>
                </a:solidFill>
                <a:latin typeface="Lobster"/>
                <a:ea typeface="Lobster"/>
                <a:cs typeface="Lobster"/>
                <a:sym typeface="Lobster"/>
              </a:rPr>
              <a:t>3. Tất nhiên và ngẫu nhiên</a:t>
            </a:r>
          </a:p>
        </p:txBody>
      </p:sp>
      <p:sp>
        <p:nvSpPr>
          <p:cNvPr name="TextBox 4" id="4"/>
          <p:cNvSpPr txBox="true"/>
          <p:nvPr/>
        </p:nvSpPr>
        <p:spPr>
          <a:xfrm rot="0">
            <a:off x="0" y="1193676"/>
            <a:ext cx="9469979" cy="844550"/>
          </a:xfrm>
          <a:prstGeom prst="rect">
            <a:avLst/>
          </a:prstGeom>
        </p:spPr>
        <p:txBody>
          <a:bodyPr anchor="t" rtlCol="false" tIns="0" lIns="0" bIns="0" rIns="0">
            <a:spAutoFit/>
          </a:bodyPr>
          <a:lstStyle/>
          <a:p>
            <a:pPr algn="ctr" marL="0" indent="0" lvl="0">
              <a:lnSpc>
                <a:spcPts val="6999"/>
              </a:lnSpc>
              <a:spcBef>
                <a:spcPct val="0"/>
              </a:spcBef>
            </a:pPr>
            <a:r>
              <a:rPr lang="en-US" sz="4999" spc="124">
                <a:solidFill>
                  <a:srgbClr val="15B538"/>
                </a:solidFill>
                <a:latin typeface="Merriweather"/>
                <a:ea typeface="Merriweather"/>
                <a:cs typeface="Merriweather"/>
                <a:sym typeface="Merriweather"/>
              </a:rPr>
              <a:t>Ý nghĩa phương pháp luận</a:t>
            </a:r>
          </a:p>
        </p:txBody>
      </p:sp>
      <p:sp>
        <p:nvSpPr>
          <p:cNvPr name="TextBox 5" id="5"/>
          <p:cNvSpPr txBox="true"/>
          <p:nvPr/>
        </p:nvSpPr>
        <p:spPr>
          <a:xfrm rot="0">
            <a:off x="0" y="2355871"/>
            <a:ext cx="18288000" cy="7036488"/>
          </a:xfrm>
          <a:prstGeom prst="rect">
            <a:avLst/>
          </a:prstGeom>
        </p:spPr>
        <p:txBody>
          <a:bodyPr anchor="t" rtlCol="false" tIns="0" lIns="0" bIns="0" rIns="0">
            <a:spAutoFit/>
          </a:bodyPr>
          <a:lstStyle/>
          <a:p>
            <a:pPr algn="l">
              <a:lnSpc>
                <a:spcPts val="4337"/>
              </a:lnSpc>
            </a:pPr>
            <a:r>
              <a:rPr lang="en-US" sz="3097" spc="77" b="true">
                <a:solidFill>
                  <a:srgbClr val="000000"/>
                </a:solidFill>
                <a:latin typeface="Merriweather Bold"/>
                <a:ea typeface="Merriweather Bold"/>
                <a:cs typeface="Merriweather Bold"/>
                <a:sym typeface="Merriweather Bold"/>
              </a:rPr>
              <a:t>   4. Phân tích dữ liệu:</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Yếu tố tất nhiên: Phương pháp giảng dạy tích cực có thể dự đoán có tác động tích cực đến kết quả học tập của học sinh, học sinh tham gia vào các hoạt động nhóm thường có khả năng tiếp thu kiến thức tốt hơn.</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Yếu tố ngẫu nhiên:</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Kết quả học tập của học sinh có thể bị ảnh hưởng bởi nhiều yếu tố khác nhau, chẳng hạn như:</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Tâm trạng của học sinh: Một số học sinh có thể có tâm trạng không tốt vào ngày thi, ảnh hưởng đến kết quả của họ.</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Yếu tố gia đình: Một học sinh có thể gặp khó khăn trong gia đình, làm giảm khả năng tập trung vào việc học.</a:t>
            </a:r>
          </a:p>
          <a:p>
            <a:pPr algn="l" marL="668838" indent="-334419" lvl="1">
              <a:lnSpc>
                <a:spcPts val="4337"/>
              </a:lnSpc>
              <a:spcBef>
                <a:spcPct val="0"/>
              </a:spcBef>
              <a:buFont typeface="Arial"/>
              <a:buChar char="•"/>
            </a:pPr>
            <a:r>
              <a:rPr lang="en-US" sz="3097" spc="77">
                <a:solidFill>
                  <a:srgbClr val="000000"/>
                </a:solidFill>
                <a:latin typeface="Merriweather"/>
                <a:ea typeface="Merriweather"/>
                <a:cs typeface="Merriweather"/>
                <a:sym typeface="Merriweather"/>
              </a:rPr>
              <a:t>Sự hỗ trợ từ bạn bè: Sự tương tác và hỗ trợ từ bạn bè trong lớp cũng có thể ảnh hưởng đến việc học tập</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165735"/>
            <a:ext cx="10783700" cy="1193800"/>
          </a:xfrm>
          <a:prstGeom prst="rect">
            <a:avLst/>
          </a:prstGeom>
        </p:spPr>
        <p:txBody>
          <a:bodyPr anchor="t" rtlCol="false" tIns="0" lIns="0" bIns="0" rIns="0">
            <a:spAutoFit/>
          </a:bodyPr>
          <a:lstStyle/>
          <a:p>
            <a:pPr algn="ctr" marL="0" indent="0" lvl="0">
              <a:lnSpc>
                <a:spcPts val="9799"/>
              </a:lnSpc>
              <a:spcBef>
                <a:spcPct val="0"/>
              </a:spcBef>
            </a:pPr>
            <a:r>
              <a:rPr lang="en-US" sz="6999" spc="174">
                <a:solidFill>
                  <a:srgbClr val="000000"/>
                </a:solidFill>
                <a:latin typeface="Lobster"/>
                <a:ea typeface="Lobster"/>
                <a:cs typeface="Lobster"/>
                <a:sym typeface="Lobster"/>
              </a:rPr>
              <a:t>3. Tất nhiên và ngẫu nhiên</a:t>
            </a:r>
          </a:p>
        </p:txBody>
      </p:sp>
      <p:sp>
        <p:nvSpPr>
          <p:cNvPr name="TextBox 4" id="4"/>
          <p:cNvSpPr txBox="true"/>
          <p:nvPr/>
        </p:nvSpPr>
        <p:spPr>
          <a:xfrm rot="0">
            <a:off x="0" y="1193676"/>
            <a:ext cx="9469979" cy="844550"/>
          </a:xfrm>
          <a:prstGeom prst="rect">
            <a:avLst/>
          </a:prstGeom>
        </p:spPr>
        <p:txBody>
          <a:bodyPr anchor="t" rtlCol="false" tIns="0" lIns="0" bIns="0" rIns="0">
            <a:spAutoFit/>
          </a:bodyPr>
          <a:lstStyle/>
          <a:p>
            <a:pPr algn="ctr" marL="0" indent="0" lvl="0">
              <a:lnSpc>
                <a:spcPts val="6999"/>
              </a:lnSpc>
              <a:spcBef>
                <a:spcPct val="0"/>
              </a:spcBef>
            </a:pPr>
            <a:r>
              <a:rPr lang="en-US" sz="4999" spc="124">
                <a:solidFill>
                  <a:srgbClr val="15B538"/>
                </a:solidFill>
                <a:latin typeface="Merriweather"/>
                <a:ea typeface="Merriweather"/>
                <a:cs typeface="Merriweather"/>
                <a:sym typeface="Merriweather"/>
              </a:rPr>
              <a:t>Ý nghĩa phương pháp luận</a:t>
            </a:r>
          </a:p>
        </p:txBody>
      </p:sp>
      <p:sp>
        <p:nvSpPr>
          <p:cNvPr name="TextBox 5" id="5"/>
          <p:cNvSpPr txBox="true"/>
          <p:nvPr/>
        </p:nvSpPr>
        <p:spPr>
          <a:xfrm rot="0">
            <a:off x="0" y="2355871"/>
            <a:ext cx="18288000" cy="7036488"/>
          </a:xfrm>
          <a:prstGeom prst="rect">
            <a:avLst/>
          </a:prstGeom>
        </p:spPr>
        <p:txBody>
          <a:bodyPr anchor="t" rtlCol="false" tIns="0" lIns="0" bIns="0" rIns="0">
            <a:spAutoFit/>
          </a:bodyPr>
          <a:lstStyle/>
          <a:p>
            <a:pPr algn="l">
              <a:lnSpc>
                <a:spcPts val="4337"/>
              </a:lnSpc>
            </a:pPr>
            <a:r>
              <a:rPr lang="en-US" sz="3097" spc="77">
                <a:solidFill>
                  <a:srgbClr val="000000"/>
                </a:solidFill>
                <a:latin typeface="Merriweather"/>
                <a:ea typeface="Merriweather"/>
                <a:cs typeface="Merriweather"/>
                <a:sym typeface="Merriweather"/>
              </a:rPr>
              <a:t> </a:t>
            </a:r>
            <a:r>
              <a:rPr lang="en-US" sz="3097" spc="77" b="true">
                <a:solidFill>
                  <a:srgbClr val="000000"/>
                </a:solidFill>
                <a:latin typeface="Merriweather Bold"/>
                <a:ea typeface="Merriweather Bold"/>
                <a:cs typeface="Merriweather Bold"/>
                <a:sym typeface="Merriweather Bold"/>
              </a:rPr>
              <a:t>  5. Kết quả:</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Sau khi phân tích dữ liệu, giáo viên phát hiện rằng điểm số kiểm tra của nhóm thí nghiệm (phương pháp giảng dạy tích cực) cao hơn so với nhóm đối chứng. Tuy nhiên, giáo viên cũng nhận thấy rằng có sự biến động lớn trong điểm số của cả hai nhóm, điều này có thể được giải thích bởi các yếu tố ngẫu nhiên như tâm trạng học sinh và hoàn cảnh gia đình.</a:t>
            </a:r>
          </a:p>
          <a:p>
            <a:pPr algn="l">
              <a:lnSpc>
                <a:spcPts val="4337"/>
              </a:lnSpc>
            </a:pPr>
            <a:r>
              <a:rPr lang="en-US" sz="3097" spc="77">
                <a:solidFill>
                  <a:srgbClr val="000000"/>
                </a:solidFill>
                <a:latin typeface="Merriweather"/>
                <a:ea typeface="Merriweather"/>
                <a:cs typeface="Merriweather"/>
                <a:sym typeface="Merriweather"/>
              </a:rPr>
              <a:t> </a:t>
            </a:r>
            <a:r>
              <a:rPr lang="en-US" sz="3097" spc="77" b="true">
                <a:solidFill>
                  <a:srgbClr val="000000"/>
                </a:solidFill>
                <a:latin typeface="Merriweather Bold"/>
                <a:ea typeface="Merriweather Bold"/>
                <a:cs typeface="Merriweather Bold"/>
                <a:sym typeface="Merriweather Bold"/>
              </a:rPr>
              <a:t>  6</a:t>
            </a:r>
            <a:r>
              <a:rPr lang="en-US" sz="3097" spc="77" b="true">
                <a:solidFill>
                  <a:srgbClr val="000000"/>
                </a:solidFill>
                <a:latin typeface="Merriweather Bold"/>
                <a:ea typeface="Merriweather Bold"/>
                <a:cs typeface="Merriweather Bold"/>
                <a:sym typeface="Merriweather Bold"/>
              </a:rPr>
              <a:t>. Kết luận:</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Giáo viên rút ra kết luận rằng phương pháp giảng dạy tích cực có khả năng cải thiện kết quả học tập, nhưng cũng nhấn mạnh rằng cần xem xét các yếu tố ngẫu nhiên có thể ảnh hưởng đến kết quả.</a:t>
            </a:r>
          </a:p>
          <a:p>
            <a:pPr algn="l" marL="668838" indent="-334419" lvl="1">
              <a:lnSpc>
                <a:spcPts val="4337"/>
              </a:lnSpc>
              <a:buFont typeface="Arial"/>
              <a:buChar char="•"/>
            </a:pPr>
            <a:r>
              <a:rPr lang="en-US" sz="3097" spc="77">
                <a:solidFill>
                  <a:srgbClr val="000000"/>
                </a:solidFill>
                <a:latin typeface="Merriweather"/>
                <a:ea typeface="Merriweather"/>
                <a:cs typeface="Merriweather"/>
                <a:sym typeface="Merriweather"/>
              </a:rPr>
              <a:t>Từ đó, giáo viên đề xuất áp dụng phương pháp giảng dạy tích cực nhưng cũng cần có biện pháp hỗ trợ cho học sinh gặp khó khăn, để tối ưu hóa kết quả học tập.</a:t>
            </a:r>
          </a:p>
          <a:p>
            <a:pPr algn="l">
              <a:lnSpc>
                <a:spcPts val="4337"/>
              </a:lnSpc>
              <a:spcBef>
                <a:spcPct val="0"/>
              </a:spcBef>
            </a:pP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1344112"/>
            <a:ext cx="18288000" cy="8496300"/>
          </a:xfrm>
          <a:prstGeom prst="rect">
            <a:avLst/>
          </a:prstGeom>
        </p:spPr>
        <p:txBody>
          <a:bodyPr anchor="t" rtlCol="false" tIns="0" lIns="0" bIns="0" rIns="0">
            <a:spAutoFit/>
          </a:bodyPr>
          <a:lstStyle/>
          <a:p>
            <a:pPr algn="l" marL="647702" indent="-323851" lvl="1">
              <a:lnSpc>
                <a:spcPts val="4800"/>
              </a:lnSpc>
              <a:buFont typeface="Arial"/>
              <a:buChar char="•"/>
            </a:pPr>
            <a:r>
              <a:rPr lang="en-US" sz="3000" spc="75">
                <a:solidFill>
                  <a:srgbClr val="000000"/>
                </a:solidFill>
                <a:latin typeface="Merriweather"/>
                <a:ea typeface="Merriweather"/>
                <a:cs typeface="Merriweather"/>
                <a:sym typeface="Merriweather"/>
              </a:rPr>
              <a:t>Câu 1: Theo phép biện chứng duy vật: Một nguyên nhân trong những điều kiện nhất định có thể:</a:t>
            </a:r>
          </a:p>
          <a:p>
            <a:pPr algn="l">
              <a:lnSpc>
                <a:spcPts val="4800"/>
              </a:lnSpc>
            </a:pPr>
            <a:r>
              <a:rPr lang="en-US" sz="3000" spc="75">
                <a:solidFill>
                  <a:srgbClr val="000000"/>
                </a:solidFill>
                <a:latin typeface="Merriweather"/>
                <a:ea typeface="Merriweather"/>
                <a:cs typeface="Merriweather"/>
                <a:sym typeface="Merriweather"/>
              </a:rPr>
              <a:t>      </a:t>
            </a:r>
            <a:r>
              <a:rPr lang="en-US" sz="3000" spc="75">
                <a:solidFill>
                  <a:srgbClr val="000000"/>
                </a:solidFill>
                <a:latin typeface="Merriweather"/>
                <a:ea typeface="Merriweather"/>
                <a:cs typeface="Merriweather"/>
                <a:sym typeface="Merriweather"/>
              </a:rPr>
              <a:t>A. Luôn sinh ra một kết quả </a:t>
            </a:r>
          </a:p>
          <a:p>
            <a:pPr algn="l">
              <a:lnSpc>
                <a:spcPts val="4800"/>
              </a:lnSpc>
            </a:pPr>
            <a:r>
              <a:rPr lang="en-US" sz="3000" spc="75">
                <a:solidFill>
                  <a:srgbClr val="000000"/>
                </a:solidFill>
                <a:latin typeface="Merriweather"/>
                <a:ea typeface="Merriweather"/>
                <a:cs typeface="Merriweather"/>
                <a:sym typeface="Merriweather"/>
              </a:rPr>
              <a:t>      </a:t>
            </a:r>
            <a:r>
              <a:rPr lang="en-US" sz="3000" spc="75">
                <a:solidFill>
                  <a:srgbClr val="000000"/>
                </a:solidFill>
                <a:latin typeface="Merriweather"/>
                <a:ea typeface="Merriweather"/>
                <a:cs typeface="Merriweather"/>
                <a:sym typeface="Merriweather"/>
              </a:rPr>
              <a:t>B. Luôn sinh ra nhiều kết quả </a:t>
            </a:r>
          </a:p>
          <a:p>
            <a:pPr algn="l">
              <a:lnSpc>
                <a:spcPts val="4800"/>
              </a:lnSpc>
            </a:pPr>
            <a:r>
              <a:rPr lang="en-US" sz="3000" spc="75">
                <a:solidFill>
                  <a:srgbClr val="000000"/>
                </a:solidFill>
                <a:latin typeface="Merriweather"/>
                <a:ea typeface="Merriweather"/>
                <a:cs typeface="Merriweather"/>
                <a:sym typeface="Merriweather"/>
              </a:rPr>
              <a:t>      </a:t>
            </a:r>
            <a:r>
              <a:rPr lang="en-US" sz="3000" spc="75">
                <a:solidFill>
                  <a:srgbClr val="15B538"/>
                </a:solidFill>
                <a:latin typeface="Merriweather"/>
                <a:ea typeface="Merriweather"/>
                <a:cs typeface="Merriweather"/>
                <a:sym typeface="Merriweather"/>
              </a:rPr>
              <a:t>C. Sinh ra một hoặc nhiều kết quả </a:t>
            </a:r>
          </a:p>
          <a:p>
            <a:pPr algn="l">
              <a:lnSpc>
                <a:spcPts val="4800"/>
              </a:lnSpc>
            </a:pPr>
            <a:r>
              <a:rPr lang="en-US" sz="3000" spc="75">
                <a:solidFill>
                  <a:srgbClr val="000000"/>
                </a:solidFill>
                <a:latin typeface="Merriweather"/>
                <a:ea typeface="Merriweather"/>
                <a:cs typeface="Merriweather"/>
                <a:sym typeface="Merriweather"/>
              </a:rPr>
              <a:t>      </a:t>
            </a:r>
            <a:r>
              <a:rPr lang="en-US" sz="3000" spc="75">
                <a:solidFill>
                  <a:srgbClr val="000000"/>
                </a:solidFill>
                <a:latin typeface="Merriweather"/>
                <a:ea typeface="Merriweather"/>
                <a:cs typeface="Merriweather"/>
                <a:sym typeface="Merriweather"/>
              </a:rPr>
              <a:t>D. Cả A, B, C đều đúng</a:t>
            </a:r>
          </a:p>
          <a:p>
            <a:pPr algn="l">
              <a:lnSpc>
                <a:spcPts val="4800"/>
              </a:lnSpc>
            </a:pPr>
          </a:p>
          <a:p>
            <a:pPr algn="l" marL="647702" indent="-323851" lvl="1">
              <a:lnSpc>
                <a:spcPts val="4800"/>
              </a:lnSpc>
              <a:buFont typeface="Arial"/>
              <a:buChar char="•"/>
            </a:pPr>
            <a:r>
              <a:rPr lang="en-US" sz="3000" spc="75">
                <a:solidFill>
                  <a:srgbClr val="000000"/>
                </a:solidFill>
                <a:latin typeface="Merriweather"/>
                <a:ea typeface="Merriweather"/>
                <a:cs typeface="Merriweather"/>
                <a:sym typeface="Merriweather"/>
              </a:rPr>
              <a:t>Câu 2: Theo phép biện chứng duy vật, sự chuyển hóa giữa nguyên nhân và kết quả có nghĩa... </a:t>
            </a:r>
          </a:p>
          <a:p>
            <a:pPr algn="l">
              <a:lnSpc>
                <a:spcPts val="4800"/>
              </a:lnSpc>
            </a:pPr>
            <a:r>
              <a:rPr lang="en-US" sz="3000" spc="75">
                <a:solidFill>
                  <a:srgbClr val="000000"/>
                </a:solidFill>
                <a:latin typeface="Merriweather"/>
                <a:ea typeface="Merriweather"/>
                <a:cs typeface="Merriweather"/>
                <a:sym typeface="Merriweather"/>
              </a:rPr>
              <a:t>      </a:t>
            </a:r>
            <a:r>
              <a:rPr lang="en-US" sz="3000" spc="75">
                <a:solidFill>
                  <a:srgbClr val="000000"/>
                </a:solidFill>
                <a:latin typeface="Merriweather"/>
                <a:ea typeface="Merriweather"/>
                <a:cs typeface="Merriweather"/>
                <a:sym typeface="Merriweather"/>
              </a:rPr>
              <a:t>A. Có nguyên nhân đầu tiên và có kết quả cuối cùng  </a:t>
            </a:r>
          </a:p>
          <a:p>
            <a:pPr algn="l">
              <a:lnSpc>
                <a:spcPts val="4800"/>
              </a:lnSpc>
            </a:pPr>
            <a:r>
              <a:rPr lang="en-US" sz="3000" spc="75">
                <a:solidFill>
                  <a:srgbClr val="000000"/>
                </a:solidFill>
                <a:latin typeface="Merriweather"/>
                <a:ea typeface="Merriweather"/>
                <a:cs typeface="Merriweather"/>
                <a:sym typeface="Merriweather"/>
              </a:rPr>
              <a:t>      B. Có nguyên nhân đầu tiên nhưng không có kết quả cuối cùng </a:t>
            </a:r>
          </a:p>
          <a:p>
            <a:pPr algn="l">
              <a:lnSpc>
                <a:spcPts val="4800"/>
              </a:lnSpc>
            </a:pPr>
            <a:r>
              <a:rPr lang="en-US" sz="3000" spc="75">
                <a:solidFill>
                  <a:srgbClr val="000000"/>
                </a:solidFill>
                <a:latin typeface="Merriweather"/>
                <a:ea typeface="Merriweather"/>
                <a:cs typeface="Merriweather"/>
                <a:sym typeface="Merriweather"/>
              </a:rPr>
              <a:t>      C. Không có nguyên nhân đầu tiên nhưng có kết quả cuối cùng </a:t>
            </a:r>
          </a:p>
          <a:p>
            <a:pPr algn="l">
              <a:lnSpc>
                <a:spcPts val="4800"/>
              </a:lnSpc>
            </a:pPr>
            <a:r>
              <a:rPr lang="en-US" sz="3000" spc="75">
                <a:solidFill>
                  <a:srgbClr val="000000"/>
                </a:solidFill>
                <a:latin typeface="Merriweather"/>
                <a:ea typeface="Merriweather"/>
                <a:cs typeface="Merriweather"/>
                <a:sym typeface="Merriweather"/>
              </a:rPr>
              <a:t>      </a:t>
            </a:r>
            <a:r>
              <a:rPr lang="en-US" sz="3000" spc="75">
                <a:solidFill>
                  <a:srgbClr val="15B538"/>
                </a:solidFill>
                <a:latin typeface="Merriweather"/>
                <a:ea typeface="Merriweather"/>
                <a:cs typeface="Merriweather"/>
                <a:sym typeface="Merriweather"/>
              </a:rPr>
              <a:t>D. Không có nguyên nhân đầu tiên và không có kết quả cuối cùng</a:t>
            </a:r>
          </a:p>
          <a:p>
            <a:pPr algn="l">
              <a:lnSpc>
                <a:spcPts val="4800"/>
              </a:lnSpc>
              <a:spcBef>
                <a:spcPct val="0"/>
              </a:spcBef>
            </a:pPr>
          </a:p>
        </p:txBody>
      </p:sp>
      <p:sp>
        <p:nvSpPr>
          <p:cNvPr name="TextBox 4" id="4"/>
          <p:cNvSpPr txBox="true"/>
          <p:nvPr/>
        </p:nvSpPr>
        <p:spPr>
          <a:xfrm rot="0">
            <a:off x="0" y="98425"/>
            <a:ext cx="12772571" cy="930275"/>
          </a:xfrm>
          <a:prstGeom prst="rect">
            <a:avLst/>
          </a:prstGeom>
        </p:spPr>
        <p:txBody>
          <a:bodyPr anchor="t" rtlCol="false" tIns="0" lIns="0" bIns="0" rIns="0">
            <a:spAutoFit/>
          </a:bodyPr>
          <a:lstStyle/>
          <a:p>
            <a:pPr algn="ctr">
              <a:lnSpc>
                <a:spcPts val="6999"/>
              </a:lnSpc>
            </a:pPr>
            <a:r>
              <a:rPr lang="en-US" sz="6999">
                <a:solidFill>
                  <a:srgbClr val="3D3D3D"/>
                </a:solidFill>
                <a:latin typeface="Lobster"/>
                <a:ea typeface="Lobster"/>
                <a:cs typeface="Lobster"/>
                <a:sym typeface="Lobster"/>
              </a:rPr>
              <a:t>4. Câu hỏi tất nhiên và ngẫu nhiên</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98425"/>
            <a:ext cx="12772571" cy="930275"/>
          </a:xfrm>
          <a:prstGeom prst="rect">
            <a:avLst/>
          </a:prstGeom>
        </p:spPr>
        <p:txBody>
          <a:bodyPr anchor="t" rtlCol="false" tIns="0" lIns="0" bIns="0" rIns="0">
            <a:spAutoFit/>
          </a:bodyPr>
          <a:lstStyle/>
          <a:p>
            <a:pPr algn="ctr">
              <a:lnSpc>
                <a:spcPts val="6999"/>
              </a:lnSpc>
            </a:pPr>
            <a:r>
              <a:rPr lang="en-US" sz="6999">
                <a:solidFill>
                  <a:srgbClr val="3D3D3D"/>
                </a:solidFill>
                <a:latin typeface="Lobster"/>
                <a:ea typeface="Lobster"/>
                <a:cs typeface="Lobster"/>
                <a:sym typeface="Lobster"/>
              </a:rPr>
              <a:t>4. Câu hỏi tất nhiên và ngẫu nhiên</a:t>
            </a:r>
          </a:p>
        </p:txBody>
      </p:sp>
      <p:sp>
        <p:nvSpPr>
          <p:cNvPr name="TextBox 4" id="4"/>
          <p:cNvSpPr txBox="true"/>
          <p:nvPr/>
        </p:nvSpPr>
        <p:spPr>
          <a:xfrm rot="0">
            <a:off x="0" y="1376414"/>
            <a:ext cx="18288000" cy="7500620"/>
          </a:xfrm>
          <a:prstGeom prst="rect">
            <a:avLst/>
          </a:prstGeom>
        </p:spPr>
        <p:txBody>
          <a:bodyPr anchor="t" rtlCol="false" tIns="0" lIns="0" bIns="0" rIns="0">
            <a:spAutoFit/>
          </a:bodyPr>
          <a:lstStyle/>
          <a:p>
            <a:pPr algn="l" marL="669291" indent="-334646" lvl="1">
              <a:lnSpc>
                <a:spcPts val="4960"/>
              </a:lnSpc>
              <a:buFont typeface="Arial"/>
              <a:buChar char="•"/>
            </a:pPr>
            <a:r>
              <a:rPr lang="en-US" sz="3100" spc="77">
                <a:solidFill>
                  <a:srgbClr val="000000"/>
                </a:solidFill>
                <a:latin typeface="Merriweather"/>
                <a:ea typeface="Merriweather"/>
                <a:cs typeface="Merriweather"/>
                <a:sym typeface="Merriweather"/>
              </a:rPr>
              <a:t>Câu 3: Theo phép biện chứng duy vật, cái... chỉ tồn tại trong mối liên hệ với cái... </a:t>
            </a:r>
          </a:p>
          <a:p>
            <a:pPr algn="l">
              <a:lnSpc>
                <a:spcPts val="4960"/>
              </a:lnSpc>
            </a:pPr>
            <a:r>
              <a:rPr lang="en-US" sz="3100" spc="77">
                <a:solidFill>
                  <a:srgbClr val="000000"/>
                </a:solidFill>
                <a:latin typeface="Merriweather"/>
                <a:ea typeface="Merriweather"/>
                <a:cs typeface="Merriweather"/>
                <a:sym typeface="Merriweather"/>
              </a:rPr>
              <a:t>      </a:t>
            </a:r>
            <a:r>
              <a:rPr lang="en-US" sz="3100" spc="77">
                <a:solidFill>
                  <a:srgbClr val="000000"/>
                </a:solidFill>
                <a:latin typeface="Merriweather"/>
                <a:ea typeface="Merriweather"/>
                <a:cs typeface="Merriweather"/>
                <a:sym typeface="Merriweather"/>
              </a:rPr>
              <a:t>A. Chung/Riêng </a:t>
            </a:r>
          </a:p>
          <a:p>
            <a:pPr algn="l">
              <a:lnSpc>
                <a:spcPts val="4960"/>
              </a:lnSpc>
            </a:pPr>
            <a:r>
              <a:rPr lang="en-US" sz="3100" spc="77">
                <a:solidFill>
                  <a:srgbClr val="3D3D3D"/>
                </a:solidFill>
                <a:latin typeface="Merriweather"/>
                <a:ea typeface="Merriweather"/>
                <a:cs typeface="Merriweather"/>
                <a:sym typeface="Merriweather"/>
              </a:rPr>
              <a:t>      </a:t>
            </a:r>
            <a:r>
              <a:rPr lang="en-US" sz="3100" spc="77">
                <a:solidFill>
                  <a:srgbClr val="15B538"/>
                </a:solidFill>
                <a:latin typeface="Merriweather"/>
                <a:ea typeface="Merriweather"/>
                <a:cs typeface="Merriweather"/>
                <a:sym typeface="Merriweather"/>
              </a:rPr>
              <a:t>B. Riêng/Chung </a:t>
            </a:r>
          </a:p>
          <a:p>
            <a:pPr algn="l">
              <a:lnSpc>
                <a:spcPts val="4960"/>
              </a:lnSpc>
            </a:pPr>
            <a:r>
              <a:rPr lang="en-US" sz="3100" spc="77">
                <a:solidFill>
                  <a:srgbClr val="000000"/>
                </a:solidFill>
                <a:latin typeface="Merriweather"/>
                <a:ea typeface="Merriweather"/>
                <a:cs typeface="Merriweather"/>
                <a:sym typeface="Merriweather"/>
              </a:rPr>
              <a:t>      </a:t>
            </a:r>
            <a:r>
              <a:rPr lang="en-US" sz="3100" spc="77">
                <a:solidFill>
                  <a:srgbClr val="000000"/>
                </a:solidFill>
                <a:latin typeface="Merriweather"/>
                <a:ea typeface="Merriweather"/>
                <a:cs typeface="Merriweather"/>
                <a:sym typeface="Merriweather"/>
              </a:rPr>
              <a:t>C. Chung/Đơn nhất </a:t>
            </a:r>
          </a:p>
          <a:p>
            <a:pPr algn="l">
              <a:lnSpc>
                <a:spcPts val="4960"/>
              </a:lnSpc>
            </a:pPr>
            <a:r>
              <a:rPr lang="en-US" sz="3100" spc="77">
                <a:solidFill>
                  <a:srgbClr val="000000"/>
                </a:solidFill>
                <a:latin typeface="Merriweather"/>
                <a:ea typeface="Merriweather"/>
                <a:cs typeface="Merriweather"/>
                <a:sym typeface="Merriweather"/>
              </a:rPr>
              <a:t>      </a:t>
            </a:r>
            <a:r>
              <a:rPr lang="en-US" sz="3100" spc="77">
                <a:solidFill>
                  <a:srgbClr val="000000"/>
                </a:solidFill>
                <a:latin typeface="Merriweather"/>
                <a:ea typeface="Merriweather"/>
                <a:cs typeface="Merriweather"/>
                <a:sym typeface="Merriweather"/>
              </a:rPr>
              <a:t>D. Đơn nhất/Riêng</a:t>
            </a:r>
          </a:p>
          <a:p>
            <a:pPr algn="l">
              <a:lnSpc>
                <a:spcPts val="4960"/>
              </a:lnSpc>
            </a:pPr>
          </a:p>
          <a:p>
            <a:pPr algn="l" marL="669291" indent="-334646" lvl="1">
              <a:lnSpc>
                <a:spcPts val="4960"/>
              </a:lnSpc>
              <a:buFont typeface="Arial"/>
              <a:buChar char="•"/>
            </a:pPr>
            <a:r>
              <a:rPr lang="en-US" sz="3100" spc="77">
                <a:solidFill>
                  <a:srgbClr val="000000"/>
                </a:solidFill>
                <a:latin typeface="Merriweather"/>
                <a:ea typeface="Merriweather"/>
                <a:cs typeface="Merriweather"/>
                <a:sym typeface="Merriweather"/>
              </a:rPr>
              <a:t>Câu 4: Theo chủ nghĩa duy vật biện chứng, vận động và đứng im có mối quan hệ như thế nào? </a:t>
            </a:r>
          </a:p>
          <a:p>
            <a:pPr algn="l">
              <a:lnSpc>
                <a:spcPts val="4960"/>
              </a:lnSpc>
            </a:pPr>
            <a:r>
              <a:rPr lang="en-US" sz="3100" spc="77">
                <a:solidFill>
                  <a:srgbClr val="000000"/>
                </a:solidFill>
                <a:latin typeface="Merriweather"/>
                <a:ea typeface="Merriweather"/>
                <a:cs typeface="Merriweather"/>
                <a:sym typeface="Merriweather"/>
              </a:rPr>
              <a:t>      </a:t>
            </a:r>
            <a:r>
              <a:rPr lang="en-US" sz="3100" spc="77">
                <a:solidFill>
                  <a:srgbClr val="000000"/>
                </a:solidFill>
                <a:latin typeface="Merriweather"/>
                <a:ea typeface="Merriweather"/>
                <a:cs typeface="Merriweather"/>
                <a:sym typeface="Merriweather"/>
              </a:rPr>
              <a:t>A. Vận động không bao hàm đứng im </a:t>
            </a:r>
          </a:p>
          <a:p>
            <a:pPr algn="l">
              <a:lnSpc>
                <a:spcPts val="4960"/>
              </a:lnSpc>
            </a:pPr>
            <a:r>
              <a:rPr lang="en-US" sz="3100" spc="77">
                <a:solidFill>
                  <a:srgbClr val="000000"/>
                </a:solidFill>
                <a:latin typeface="Merriweather"/>
                <a:ea typeface="Merriweather"/>
                <a:cs typeface="Merriweather"/>
                <a:sym typeface="Merriweather"/>
              </a:rPr>
              <a:t>      B. Vận động và đứng im là đồng nhất </a:t>
            </a:r>
          </a:p>
          <a:p>
            <a:pPr algn="l">
              <a:lnSpc>
                <a:spcPts val="4960"/>
              </a:lnSpc>
            </a:pPr>
            <a:r>
              <a:rPr lang="en-US" sz="3100" spc="77">
                <a:solidFill>
                  <a:srgbClr val="000000"/>
                </a:solidFill>
                <a:latin typeface="Merriweather"/>
                <a:ea typeface="Merriweather"/>
                <a:cs typeface="Merriweather"/>
                <a:sym typeface="Merriweather"/>
              </a:rPr>
              <a:t>      C. Đứng im bao hàm vận động</a:t>
            </a:r>
          </a:p>
          <a:p>
            <a:pPr algn="l">
              <a:lnSpc>
                <a:spcPts val="4960"/>
              </a:lnSpc>
              <a:spcBef>
                <a:spcPct val="0"/>
              </a:spcBef>
            </a:pPr>
            <a:r>
              <a:rPr lang="en-US" sz="3100" spc="77">
                <a:solidFill>
                  <a:srgbClr val="000000"/>
                </a:solidFill>
                <a:latin typeface="Merriweather"/>
                <a:ea typeface="Merriweather"/>
                <a:cs typeface="Merriweather"/>
                <a:sym typeface="Merriweather"/>
              </a:rPr>
              <a:t>      </a:t>
            </a:r>
            <a:r>
              <a:rPr lang="en-US" sz="3100" spc="77">
                <a:solidFill>
                  <a:srgbClr val="15B538"/>
                </a:solidFill>
                <a:latin typeface="Merriweather"/>
                <a:ea typeface="Merriweather"/>
                <a:cs typeface="Merriweather"/>
                <a:sym typeface="Merriweather"/>
              </a:rPr>
              <a:t>D. Đứng im là trạng thái đặc biệt của vận động</a:t>
            </a:r>
          </a:p>
        </p:txBody>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0" y="98425"/>
            <a:ext cx="12772571" cy="930275"/>
          </a:xfrm>
          <a:prstGeom prst="rect">
            <a:avLst/>
          </a:prstGeom>
        </p:spPr>
        <p:txBody>
          <a:bodyPr anchor="t" rtlCol="false" tIns="0" lIns="0" bIns="0" rIns="0">
            <a:spAutoFit/>
          </a:bodyPr>
          <a:lstStyle/>
          <a:p>
            <a:pPr algn="ctr">
              <a:lnSpc>
                <a:spcPts val="6999"/>
              </a:lnSpc>
            </a:pPr>
            <a:r>
              <a:rPr lang="en-US" sz="6999">
                <a:solidFill>
                  <a:srgbClr val="3D3D3D"/>
                </a:solidFill>
                <a:latin typeface="Lobster"/>
                <a:ea typeface="Lobster"/>
                <a:cs typeface="Lobster"/>
                <a:sym typeface="Lobster"/>
              </a:rPr>
              <a:t>4. Câu hỏi tất nhiên và ngẫu nhiên</a:t>
            </a:r>
          </a:p>
        </p:txBody>
      </p:sp>
      <p:sp>
        <p:nvSpPr>
          <p:cNvPr name="TextBox 4" id="4"/>
          <p:cNvSpPr txBox="true"/>
          <p:nvPr/>
        </p:nvSpPr>
        <p:spPr>
          <a:xfrm rot="0">
            <a:off x="248882" y="1488570"/>
            <a:ext cx="17790235" cy="9386570"/>
          </a:xfrm>
          <a:prstGeom prst="rect">
            <a:avLst/>
          </a:prstGeom>
        </p:spPr>
        <p:txBody>
          <a:bodyPr anchor="t" rtlCol="false" tIns="0" lIns="0" bIns="0" rIns="0">
            <a:spAutoFit/>
          </a:bodyPr>
          <a:lstStyle/>
          <a:p>
            <a:pPr algn="l" marL="669289" indent="-334645" lvl="1">
              <a:lnSpc>
                <a:spcPts val="4959"/>
              </a:lnSpc>
              <a:buFont typeface="Arial"/>
              <a:buChar char="•"/>
            </a:pPr>
            <a:r>
              <a:rPr lang="en-US" sz="3099" spc="77">
                <a:solidFill>
                  <a:srgbClr val="000000"/>
                </a:solidFill>
                <a:latin typeface="Merriweather"/>
                <a:ea typeface="Merriweather"/>
                <a:cs typeface="Merriweather"/>
                <a:sym typeface="Merriweather"/>
              </a:rPr>
              <a:t>Câu 5: Đâu là quan điểm của chủ nghĩa duy vật biện chứng về vận động? </a:t>
            </a:r>
          </a:p>
          <a:p>
            <a:pPr algn="l">
              <a:lnSpc>
                <a:spcPts val="4959"/>
              </a:lnSpc>
            </a:pPr>
            <a:r>
              <a:rPr lang="en-US" sz="3099" spc="77">
                <a:solidFill>
                  <a:srgbClr val="3D3D3D"/>
                </a:solidFill>
                <a:latin typeface="Merriweather"/>
                <a:ea typeface="Merriweather"/>
                <a:cs typeface="Merriweather"/>
                <a:sym typeface="Merriweather"/>
              </a:rPr>
              <a:t>      </a:t>
            </a:r>
            <a:r>
              <a:rPr lang="en-US" sz="3099" spc="77">
                <a:solidFill>
                  <a:srgbClr val="15B538"/>
                </a:solidFill>
                <a:latin typeface="Merriweather"/>
                <a:ea typeface="Merriweather"/>
                <a:cs typeface="Merriweather"/>
                <a:sym typeface="Merriweather"/>
              </a:rPr>
              <a:t>A. Vận động là sự tự thân vận động của vật chất, không được sáng tạo ra và không mất đi. </a:t>
            </a:r>
          </a:p>
          <a:p>
            <a:pPr algn="l">
              <a:lnSpc>
                <a:spcPts val="4959"/>
              </a:lnSpc>
            </a:pPr>
            <a:r>
              <a:rPr lang="en-US" sz="3099" spc="77">
                <a:solidFill>
                  <a:srgbClr val="3D3D3D"/>
                </a:solidFill>
                <a:latin typeface="Merriweather"/>
                <a:ea typeface="Merriweather"/>
                <a:cs typeface="Merriweather"/>
                <a:sym typeface="Merriweather"/>
              </a:rPr>
              <a:t>   </a:t>
            </a:r>
            <a:r>
              <a:rPr lang="en-US" sz="3099" spc="77">
                <a:solidFill>
                  <a:srgbClr val="000000"/>
                </a:solidFill>
                <a:latin typeface="Merriweather"/>
                <a:ea typeface="Merriweather"/>
                <a:cs typeface="Merriweather"/>
                <a:sym typeface="Merriweather"/>
              </a:rPr>
              <a:t>   </a:t>
            </a:r>
            <a:r>
              <a:rPr lang="en-US" sz="3099" spc="77">
                <a:solidFill>
                  <a:srgbClr val="000000"/>
                </a:solidFill>
                <a:latin typeface="Merriweather"/>
                <a:ea typeface="Merriweather"/>
                <a:cs typeface="Merriweather"/>
                <a:sym typeface="Merriweather"/>
              </a:rPr>
              <a:t>B. Vận động là sự đẩy và hút của vật thể. </a:t>
            </a:r>
          </a:p>
          <a:p>
            <a:pPr algn="l">
              <a:lnSpc>
                <a:spcPts val="4959"/>
              </a:lnSpc>
            </a:pPr>
            <a:r>
              <a:rPr lang="en-US" sz="3099" spc="77">
                <a:solidFill>
                  <a:srgbClr val="000000"/>
                </a:solidFill>
                <a:latin typeface="Merriweather"/>
                <a:ea typeface="Merriweather"/>
                <a:cs typeface="Merriweather"/>
                <a:sym typeface="Merriweather"/>
              </a:rPr>
              <a:t>      </a:t>
            </a:r>
            <a:r>
              <a:rPr lang="en-US" sz="3099" spc="77">
                <a:solidFill>
                  <a:srgbClr val="000000"/>
                </a:solidFill>
                <a:latin typeface="Merriweather"/>
                <a:ea typeface="Merriweather"/>
                <a:cs typeface="Merriweather"/>
                <a:sym typeface="Merriweather"/>
              </a:rPr>
              <a:t>C. Vận động được sáng tạo ra và có thể mất đi. </a:t>
            </a:r>
          </a:p>
          <a:p>
            <a:pPr algn="l">
              <a:lnSpc>
                <a:spcPts val="4959"/>
              </a:lnSpc>
            </a:pPr>
            <a:r>
              <a:rPr lang="en-US" sz="3099" spc="77">
                <a:solidFill>
                  <a:srgbClr val="000000"/>
                </a:solidFill>
                <a:latin typeface="Merriweather"/>
                <a:ea typeface="Merriweather"/>
                <a:cs typeface="Merriweather"/>
                <a:sym typeface="Merriweather"/>
              </a:rPr>
              <a:t>      </a:t>
            </a:r>
            <a:r>
              <a:rPr lang="en-US" sz="3099" spc="77">
                <a:solidFill>
                  <a:srgbClr val="000000"/>
                </a:solidFill>
                <a:latin typeface="Merriweather"/>
                <a:ea typeface="Merriweather"/>
                <a:cs typeface="Merriweather"/>
                <a:sym typeface="Merriweather"/>
              </a:rPr>
              <a:t>D. Vận động phụ thuộc vào cảm giác của con người</a:t>
            </a:r>
          </a:p>
          <a:p>
            <a:pPr algn="l">
              <a:lnSpc>
                <a:spcPts val="4959"/>
              </a:lnSpc>
            </a:pPr>
          </a:p>
          <a:p>
            <a:pPr algn="l" marL="669289" indent="-334645" lvl="1">
              <a:lnSpc>
                <a:spcPts val="4959"/>
              </a:lnSpc>
              <a:buFont typeface="Arial"/>
              <a:buChar char="•"/>
            </a:pPr>
            <a:r>
              <a:rPr lang="en-US" sz="3099" spc="77">
                <a:solidFill>
                  <a:srgbClr val="000000"/>
                </a:solidFill>
                <a:latin typeface="Merriweather"/>
                <a:ea typeface="Merriweather"/>
                <a:cs typeface="Merriweather"/>
                <a:sym typeface="Merriweather"/>
              </a:rPr>
              <a:t>Câu 6: Theo phép biện chứng duy vật, các phạm trù được hình thành... </a:t>
            </a:r>
          </a:p>
          <a:p>
            <a:pPr algn="l">
              <a:lnSpc>
                <a:spcPts val="4959"/>
              </a:lnSpc>
            </a:pPr>
            <a:r>
              <a:rPr lang="en-US" sz="3099" spc="77">
                <a:solidFill>
                  <a:srgbClr val="000000"/>
                </a:solidFill>
                <a:latin typeface="Merriweather"/>
                <a:ea typeface="Merriweather"/>
                <a:cs typeface="Merriweather"/>
                <a:sym typeface="Merriweather"/>
              </a:rPr>
              <a:t>      </a:t>
            </a:r>
            <a:r>
              <a:rPr lang="en-US" sz="3099" spc="77">
                <a:solidFill>
                  <a:srgbClr val="000000"/>
                </a:solidFill>
                <a:latin typeface="Merriweather"/>
                <a:ea typeface="Merriweather"/>
                <a:cs typeface="Merriweather"/>
                <a:sym typeface="Merriweather"/>
              </a:rPr>
              <a:t>A. Trong ý thức của con người </a:t>
            </a:r>
          </a:p>
          <a:p>
            <a:pPr algn="l">
              <a:lnSpc>
                <a:spcPts val="4959"/>
              </a:lnSpc>
            </a:pPr>
            <a:r>
              <a:rPr lang="en-US" sz="3099" spc="77">
                <a:solidFill>
                  <a:srgbClr val="000000"/>
                </a:solidFill>
                <a:latin typeface="Merriweather"/>
                <a:ea typeface="Merriweather"/>
                <a:cs typeface="Merriweather"/>
                <a:sym typeface="Merriweather"/>
              </a:rPr>
              <a:t>      B. Bên ngoài, độc lập với ý thức của con người </a:t>
            </a:r>
          </a:p>
          <a:p>
            <a:pPr algn="l">
              <a:lnSpc>
                <a:spcPts val="4959"/>
              </a:lnSpc>
            </a:pPr>
            <a:r>
              <a:rPr lang="en-US" sz="3099" spc="77">
                <a:solidFill>
                  <a:srgbClr val="3D3D3D"/>
                </a:solidFill>
                <a:latin typeface="Merriweather"/>
                <a:ea typeface="Merriweather"/>
                <a:cs typeface="Merriweather"/>
                <a:sym typeface="Merriweather"/>
              </a:rPr>
              <a:t>     </a:t>
            </a:r>
            <a:r>
              <a:rPr lang="en-US" sz="3099" spc="77">
                <a:solidFill>
                  <a:srgbClr val="15B538"/>
                </a:solidFill>
                <a:latin typeface="Merriweather"/>
                <a:ea typeface="Merriweather"/>
                <a:cs typeface="Merriweather"/>
                <a:sym typeface="Merriweather"/>
              </a:rPr>
              <a:t> C. Trong quá trình hoạt động nhận thức và thực tiễn của con người </a:t>
            </a:r>
          </a:p>
          <a:p>
            <a:pPr algn="l">
              <a:lnSpc>
                <a:spcPts val="4959"/>
              </a:lnSpc>
            </a:pPr>
            <a:r>
              <a:rPr lang="en-US" sz="3099" spc="77">
                <a:solidFill>
                  <a:srgbClr val="3D3D3D"/>
                </a:solidFill>
                <a:latin typeface="Merriweather"/>
                <a:ea typeface="Merriweather"/>
                <a:cs typeface="Merriweather"/>
                <a:sym typeface="Merriweather"/>
              </a:rPr>
              <a:t>     </a:t>
            </a:r>
            <a:r>
              <a:rPr lang="en-US" sz="3099" spc="77">
                <a:solidFill>
                  <a:srgbClr val="000000"/>
                </a:solidFill>
                <a:latin typeface="Merriweather"/>
                <a:ea typeface="Merriweather"/>
                <a:cs typeface="Merriweather"/>
                <a:sym typeface="Merriweather"/>
              </a:rPr>
              <a:t> D. Từ ý muốn của Thượng Đế</a:t>
            </a:r>
          </a:p>
          <a:p>
            <a:pPr algn="l">
              <a:lnSpc>
                <a:spcPts val="4959"/>
              </a:lnSpc>
            </a:pPr>
          </a:p>
          <a:p>
            <a:pPr algn="l">
              <a:lnSpc>
                <a:spcPts val="4959"/>
              </a:lnSpc>
            </a:pPr>
          </a:p>
          <a:p>
            <a:pPr algn="l">
              <a:lnSpc>
                <a:spcPts val="4959"/>
              </a:lnSpc>
              <a:spcBef>
                <a:spcPct val="0"/>
              </a:spcBef>
            </a:pP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601466" y="1344112"/>
            <a:ext cx="17686534" cy="9105900"/>
          </a:xfrm>
          <a:prstGeom prst="rect">
            <a:avLst/>
          </a:prstGeom>
        </p:spPr>
        <p:txBody>
          <a:bodyPr anchor="t" rtlCol="false" tIns="0" lIns="0" bIns="0" rIns="0">
            <a:spAutoFit/>
          </a:bodyPr>
          <a:lstStyle/>
          <a:p>
            <a:pPr algn="l" marL="647702" indent="-323851" lvl="1">
              <a:lnSpc>
                <a:spcPts val="4800"/>
              </a:lnSpc>
              <a:buFont typeface="Arial"/>
              <a:buChar char="•"/>
            </a:pPr>
            <a:r>
              <a:rPr lang="en-US" sz="3000" spc="75">
                <a:solidFill>
                  <a:srgbClr val="000000"/>
                </a:solidFill>
                <a:latin typeface="Merriweather"/>
                <a:ea typeface="Merriweather"/>
                <a:cs typeface="Merriweather"/>
                <a:sym typeface="Merriweather"/>
              </a:rPr>
              <a:t>Câu 7: Phạm trù triết học nào dùng để chỉ những sự vật hiện tượng hồn tại như</a:t>
            </a:r>
          </a:p>
          <a:p>
            <a:pPr algn="l">
              <a:lnSpc>
                <a:spcPts val="4800"/>
              </a:lnSpc>
            </a:pPr>
            <a:r>
              <a:rPr lang="en-US" sz="3000" spc="75">
                <a:solidFill>
                  <a:srgbClr val="000000"/>
                </a:solidFill>
                <a:latin typeface="Merriweather"/>
                <a:ea typeface="Merriweather"/>
                <a:cs typeface="Merriweather"/>
                <a:sym typeface="Merriweather"/>
              </a:rPr>
              <a:t>một chỉnh thể mang tính độc lập tương đối so với hệ thống khác và có hạn trong</a:t>
            </a:r>
          </a:p>
          <a:p>
            <a:pPr algn="l">
              <a:lnSpc>
                <a:spcPts val="4800"/>
              </a:lnSpc>
            </a:pPr>
            <a:r>
              <a:rPr lang="en-US" sz="3000" spc="75">
                <a:solidFill>
                  <a:srgbClr val="000000"/>
                </a:solidFill>
                <a:latin typeface="Merriweather"/>
                <a:ea typeface="Merriweather"/>
                <a:cs typeface="Merriweather"/>
                <a:sym typeface="Merriweather"/>
              </a:rPr>
              <a:t>không gian và thời gian?</a:t>
            </a:r>
          </a:p>
          <a:p>
            <a:pPr algn="l">
              <a:lnSpc>
                <a:spcPts val="4800"/>
              </a:lnSpc>
            </a:pPr>
            <a:r>
              <a:rPr lang="en-US" sz="3000" spc="75">
                <a:solidFill>
                  <a:srgbClr val="000000"/>
                </a:solidFill>
                <a:latin typeface="Merriweather"/>
                <a:ea typeface="Merriweather"/>
                <a:cs typeface="Merriweather"/>
                <a:sym typeface="Merriweather"/>
              </a:rPr>
              <a:t>A. Nội dung</a:t>
            </a:r>
          </a:p>
          <a:p>
            <a:pPr algn="l">
              <a:lnSpc>
                <a:spcPts val="4800"/>
              </a:lnSpc>
            </a:pPr>
            <a:r>
              <a:rPr lang="en-US" sz="3000" spc="75">
                <a:solidFill>
                  <a:srgbClr val="000000"/>
                </a:solidFill>
                <a:latin typeface="Merriweather"/>
                <a:ea typeface="Merriweather"/>
                <a:cs typeface="Merriweather"/>
                <a:sym typeface="Merriweather"/>
              </a:rPr>
              <a:t>B. Hình thức</a:t>
            </a:r>
          </a:p>
          <a:p>
            <a:pPr algn="l">
              <a:lnSpc>
                <a:spcPts val="4800"/>
              </a:lnSpc>
            </a:pPr>
            <a:r>
              <a:rPr lang="en-US" sz="3000" spc="75">
                <a:solidFill>
                  <a:srgbClr val="15B538"/>
                </a:solidFill>
                <a:latin typeface="Merriweather"/>
                <a:ea typeface="Merriweather"/>
                <a:cs typeface="Merriweather"/>
                <a:sym typeface="Merriweather"/>
              </a:rPr>
              <a:t>C. Cái riêng</a:t>
            </a:r>
          </a:p>
          <a:p>
            <a:pPr algn="l">
              <a:lnSpc>
                <a:spcPts val="4800"/>
              </a:lnSpc>
            </a:pPr>
            <a:r>
              <a:rPr lang="en-US" sz="3000" spc="75">
                <a:solidFill>
                  <a:srgbClr val="000000"/>
                </a:solidFill>
                <a:latin typeface="Merriweather"/>
                <a:ea typeface="Merriweather"/>
                <a:cs typeface="Merriweather"/>
                <a:sym typeface="Merriweather"/>
              </a:rPr>
              <a:t>D. Cái chung</a:t>
            </a:r>
          </a:p>
          <a:p>
            <a:pPr algn="l">
              <a:lnSpc>
                <a:spcPts val="4800"/>
              </a:lnSpc>
            </a:pPr>
          </a:p>
          <a:p>
            <a:pPr algn="l" marL="647702" indent="-323851" lvl="1">
              <a:lnSpc>
                <a:spcPts val="4800"/>
              </a:lnSpc>
              <a:buFont typeface="Arial"/>
              <a:buChar char="•"/>
            </a:pPr>
            <a:r>
              <a:rPr lang="en-US" sz="3000" spc="75">
                <a:solidFill>
                  <a:srgbClr val="000000"/>
                </a:solidFill>
                <a:latin typeface="Merriweather"/>
                <a:ea typeface="Merriweather"/>
                <a:cs typeface="Merriweather"/>
                <a:sym typeface="Merriweather"/>
              </a:rPr>
              <a:t>Câu 8 : Theo quan điểm của chủ nghĩa duy vật biện chứng, khẳng định nào</a:t>
            </a:r>
          </a:p>
          <a:p>
            <a:pPr algn="l">
              <a:lnSpc>
                <a:spcPts val="4800"/>
              </a:lnSpc>
            </a:pPr>
            <a:r>
              <a:rPr lang="en-US" sz="3000" spc="75">
                <a:solidFill>
                  <a:srgbClr val="000000"/>
                </a:solidFill>
                <a:latin typeface="Merriweather"/>
                <a:ea typeface="Merriweather"/>
                <a:cs typeface="Merriweather"/>
                <a:sym typeface="Merriweather"/>
              </a:rPr>
              <a:t>dưới đây là sai?</a:t>
            </a:r>
          </a:p>
          <a:p>
            <a:pPr algn="l">
              <a:lnSpc>
                <a:spcPts val="4800"/>
              </a:lnSpc>
            </a:pPr>
            <a:r>
              <a:rPr lang="en-US" sz="3000" spc="75">
                <a:solidFill>
                  <a:srgbClr val="15B538"/>
                </a:solidFill>
                <a:latin typeface="Merriweather"/>
                <a:ea typeface="Merriweather"/>
                <a:cs typeface="Merriweather"/>
                <a:sym typeface="Merriweather"/>
              </a:rPr>
              <a:t>A. Cái riêng chỉ tồn tại trong mối liên hệ đưa tới cái chung</a:t>
            </a:r>
          </a:p>
          <a:p>
            <a:pPr algn="l">
              <a:lnSpc>
                <a:spcPts val="4800"/>
              </a:lnSpc>
            </a:pPr>
            <a:r>
              <a:rPr lang="en-US" sz="3000" spc="75">
                <a:solidFill>
                  <a:srgbClr val="000000"/>
                </a:solidFill>
                <a:latin typeface="Merriweather"/>
                <a:ea typeface="Merriweather"/>
                <a:cs typeface="Merriweather"/>
                <a:sym typeface="Merriweather"/>
              </a:rPr>
              <a:t>B. Cái chung chỉ tồn tại trong cái riêng</a:t>
            </a:r>
          </a:p>
          <a:p>
            <a:pPr algn="l">
              <a:lnSpc>
                <a:spcPts val="4800"/>
              </a:lnSpc>
            </a:pPr>
            <a:r>
              <a:rPr lang="en-US" sz="3000" spc="75">
                <a:solidFill>
                  <a:srgbClr val="000000"/>
                </a:solidFill>
                <a:latin typeface="Merriweather"/>
                <a:ea typeface="Merriweather"/>
                <a:cs typeface="Merriweather"/>
                <a:sym typeface="Merriweather"/>
              </a:rPr>
              <a:t>C. Cái riêng chỉ là bộ phận của cái chung</a:t>
            </a:r>
          </a:p>
          <a:p>
            <a:pPr algn="l">
              <a:lnSpc>
                <a:spcPts val="4800"/>
              </a:lnSpc>
            </a:pPr>
            <a:r>
              <a:rPr lang="en-US" sz="3000" spc="75">
                <a:solidFill>
                  <a:srgbClr val="000000"/>
                </a:solidFill>
                <a:latin typeface="Merriweather"/>
                <a:ea typeface="Merriweather"/>
                <a:cs typeface="Merriweather"/>
                <a:sym typeface="Merriweather"/>
              </a:rPr>
              <a:t>D. Cái chung là cái bộ phận, nhưng sâu sắc hơn cái riêng</a:t>
            </a:r>
          </a:p>
          <a:p>
            <a:pPr algn="l">
              <a:lnSpc>
                <a:spcPts val="4800"/>
              </a:lnSpc>
              <a:spcBef>
                <a:spcPct val="0"/>
              </a:spcBef>
            </a:pPr>
          </a:p>
        </p:txBody>
      </p:sp>
      <p:sp>
        <p:nvSpPr>
          <p:cNvPr name="TextBox 4" id="4"/>
          <p:cNvSpPr txBox="true"/>
          <p:nvPr/>
        </p:nvSpPr>
        <p:spPr>
          <a:xfrm rot="0">
            <a:off x="0" y="98425"/>
            <a:ext cx="12772571" cy="930275"/>
          </a:xfrm>
          <a:prstGeom prst="rect">
            <a:avLst/>
          </a:prstGeom>
        </p:spPr>
        <p:txBody>
          <a:bodyPr anchor="t" rtlCol="false" tIns="0" lIns="0" bIns="0" rIns="0">
            <a:spAutoFit/>
          </a:bodyPr>
          <a:lstStyle/>
          <a:p>
            <a:pPr algn="ctr">
              <a:lnSpc>
                <a:spcPts val="6999"/>
              </a:lnSpc>
            </a:pPr>
            <a:r>
              <a:rPr lang="en-US" sz="6999">
                <a:solidFill>
                  <a:srgbClr val="3D3D3D"/>
                </a:solidFill>
                <a:latin typeface="Lobster"/>
                <a:ea typeface="Lobster"/>
                <a:cs typeface="Lobster"/>
                <a:sym typeface="Lobster"/>
              </a:rPr>
              <a:t>4. Câu hỏi tất nhiên và ngẫu nhiên</a:t>
            </a:r>
          </a:p>
        </p:txBody>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601466" y="1344112"/>
            <a:ext cx="17686534" cy="9715500"/>
          </a:xfrm>
          <a:prstGeom prst="rect">
            <a:avLst/>
          </a:prstGeom>
        </p:spPr>
        <p:txBody>
          <a:bodyPr anchor="t" rtlCol="false" tIns="0" lIns="0" bIns="0" rIns="0">
            <a:spAutoFit/>
          </a:bodyPr>
          <a:lstStyle/>
          <a:p>
            <a:pPr algn="l" marL="647702" indent="-323851" lvl="1">
              <a:lnSpc>
                <a:spcPts val="4800"/>
              </a:lnSpc>
              <a:buFont typeface="Arial"/>
              <a:buChar char="•"/>
            </a:pPr>
            <a:r>
              <a:rPr lang="en-US" sz="3000" spc="75">
                <a:solidFill>
                  <a:srgbClr val="000000"/>
                </a:solidFill>
                <a:latin typeface="Merriweather"/>
                <a:ea typeface="Merriweather"/>
                <a:cs typeface="Merriweather"/>
                <a:sym typeface="Merriweather"/>
              </a:rPr>
              <a:t>Câu 9 : Câu thành ngữ:” Không có lửa làm sao có khói” biểu hiện nội dung </a:t>
            </a:r>
            <a:r>
              <a:rPr lang="en-US" sz="3000" spc="75">
                <a:solidFill>
                  <a:srgbClr val="000000"/>
                </a:solidFill>
                <a:latin typeface="Merriweather"/>
                <a:ea typeface="Merriweather"/>
                <a:cs typeface="Merriweather"/>
                <a:sym typeface="Merriweather"/>
              </a:rPr>
              <a:t>cặp phạm trù nào của phép biện chứng duy vật?</a:t>
            </a:r>
          </a:p>
          <a:p>
            <a:pPr algn="l">
              <a:lnSpc>
                <a:spcPts val="4800"/>
              </a:lnSpc>
            </a:pPr>
            <a:r>
              <a:rPr lang="en-US" sz="3000" spc="75">
                <a:solidFill>
                  <a:srgbClr val="000000"/>
                </a:solidFill>
                <a:latin typeface="Merriweather"/>
                <a:ea typeface="Merriweather"/>
                <a:cs typeface="Merriweather"/>
                <a:sym typeface="Merriweather"/>
              </a:rPr>
              <a:t>A. Nội dung và hình thức</a:t>
            </a:r>
          </a:p>
          <a:p>
            <a:pPr algn="l">
              <a:lnSpc>
                <a:spcPts val="4800"/>
              </a:lnSpc>
            </a:pPr>
            <a:r>
              <a:rPr lang="en-US" sz="3000" spc="75">
                <a:solidFill>
                  <a:srgbClr val="000000"/>
                </a:solidFill>
                <a:latin typeface="Merriweather"/>
                <a:ea typeface="Merriweather"/>
                <a:cs typeface="Merriweather"/>
                <a:sym typeface="Merriweather"/>
              </a:rPr>
              <a:t>B. Bản chất và hiện tượng</a:t>
            </a:r>
          </a:p>
          <a:p>
            <a:pPr algn="l">
              <a:lnSpc>
                <a:spcPts val="4800"/>
              </a:lnSpc>
            </a:pPr>
            <a:r>
              <a:rPr lang="en-US" sz="3000" spc="75">
                <a:solidFill>
                  <a:srgbClr val="000000"/>
                </a:solidFill>
                <a:latin typeface="Merriweather"/>
                <a:ea typeface="Merriweather"/>
                <a:cs typeface="Merriweather"/>
                <a:sym typeface="Merriweather"/>
              </a:rPr>
              <a:t>C. Khả năng và hiện thực</a:t>
            </a:r>
          </a:p>
          <a:p>
            <a:pPr algn="l">
              <a:lnSpc>
                <a:spcPts val="4800"/>
              </a:lnSpc>
            </a:pPr>
            <a:r>
              <a:rPr lang="en-US" sz="3000" spc="75">
                <a:solidFill>
                  <a:srgbClr val="15B538"/>
                </a:solidFill>
                <a:latin typeface="Merriweather"/>
                <a:ea typeface="Merriweather"/>
                <a:cs typeface="Merriweather"/>
                <a:sym typeface="Merriweather"/>
              </a:rPr>
              <a:t>D. Nguyên nhân và kết quả</a:t>
            </a:r>
          </a:p>
          <a:p>
            <a:pPr algn="l">
              <a:lnSpc>
                <a:spcPts val="4800"/>
              </a:lnSpc>
            </a:pPr>
          </a:p>
          <a:p>
            <a:pPr algn="l">
              <a:lnSpc>
                <a:spcPts val="4800"/>
              </a:lnSpc>
            </a:pPr>
          </a:p>
          <a:p>
            <a:pPr algn="l" marL="647702" indent="-323851" lvl="1">
              <a:lnSpc>
                <a:spcPts val="4800"/>
              </a:lnSpc>
              <a:buFont typeface="Arial"/>
              <a:buChar char="•"/>
            </a:pPr>
            <a:r>
              <a:rPr lang="en-US" sz="3000" spc="75">
                <a:solidFill>
                  <a:srgbClr val="000000"/>
                </a:solidFill>
                <a:latin typeface="Merriweather"/>
                <a:ea typeface="Merriweather"/>
                <a:cs typeface="Merriweather"/>
                <a:sym typeface="Merriweather"/>
              </a:rPr>
              <a:t>Câu 10 : Phạm trù triết học nào dùng để chỉ cái bắt nguồn một cách hợp quy luật từ những mối liên hệ cơ bản bên trong sự vật quy định?</a:t>
            </a:r>
          </a:p>
          <a:p>
            <a:pPr algn="l">
              <a:lnSpc>
                <a:spcPts val="4800"/>
              </a:lnSpc>
            </a:pPr>
            <a:r>
              <a:rPr lang="en-US" sz="3000" spc="75">
                <a:solidFill>
                  <a:srgbClr val="15B538"/>
                </a:solidFill>
                <a:latin typeface="Merriweather"/>
                <a:ea typeface="Merriweather"/>
                <a:cs typeface="Merriweather"/>
                <a:sym typeface="Merriweather"/>
              </a:rPr>
              <a:t>A. Ngẫu nhiên</a:t>
            </a:r>
          </a:p>
          <a:p>
            <a:pPr algn="l">
              <a:lnSpc>
                <a:spcPts val="4800"/>
              </a:lnSpc>
            </a:pPr>
            <a:r>
              <a:rPr lang="en-US" sz="3000" spc="75">
                <a:solidFill>
                  <a:srgbClr val="000000"/>
                </a:solidFill>
                <a:latin typeface="Merriweather"/>
                <a:ea typeface="Merriweather"/>
                <a:cs typeface="Merriweather"/>
                <a:sym typeface="Merriweather"/>
              </a:rPr>
              <a:t>B. Nội dung</a:t>
            </a:r>
          </a:p>
          <a:p>
            <a:pPr algn="l">
              <a:lnSpc>
                <a:spcPts val="4800"/>
              </a:lnSpc>
            </a:pPr>
            <a:r>
              <a:rPr lang="en-US" sz="3000" spc="75">
                <a:solidFill>
                  <a:srgbClr val="000000"/>
                </a:solidFill>
                <a:latin typeface="Merriweather"/>
                <a:ea typeface="Merriweather"/>
                <a:cs typeface="Merriweather"/>
                <a:sym typeface="Merriweather"/>
              </a:rPr>
              <a:t>C. Hình thức</a:t>
            </a:r>
          </a:p>
          <a:p>
            <a:pPr algn="l">
              <a:lnSpc>
                <a:spcPts val="4800"/>
              </a:lnSpc>
            </a:pPr>
            <a:r>
              <a:rPr lang="en-US" sz="3000" spc="75">
                <a:solidFill>
                  <a:srgbClr val="000000"/>
                </a:solidFill>
                <a:latin typeface="Merriweather"/>
                <a:ea typeface="Merriweather"/>
                <a:cs typeface="Merriweather"/>
                <a:sym typeface="Merriweather"/>
              </a:rPr>
              <a:t>D. Tất nhiên</a:t>
            </a:r>
          </a:p>
          <a:p>
            <a:pPr algn="l">
              <a:lnSpc>
                <a:spcPts val="4800"/>
              </a:lnSpc>
            </a:pPr>
          </a:p>
          <a:p>
            <a:pPr algn="l">
              <a:lnSpc>
                <a:spcPts val="4800"/>
              </a:lnSpc>
              <a:spcBef>
                <a:spcPct val="0"/>
              </a:spcBef>
            </a:pPr>
          </a:p>
        </p:txBody>
      </p:sp>
      <p:sp>
        <p:nvSpPr>
          <p:cNvPr name="TextBox 4" id="4"/>
          <p:cNvSpPr txBox="true"/>
          <p:nvPr/>
        </p:nvSpPr>
        <p:spPr>
          <a:xfrm rot="0">
            <a:off x="0" y="98425"/>
            <a:ext cx="12772571" cy="930275"/>
          </a:xfrm>
          <a:prstGeom prst="rect">
            <a:avLst/>
          </a:prstGeom>
        </p:spPr>
        <p:txBody>
          <a:bodyPr anchor="t" rtlCol="false" tIns="0" lIns="0" bIns="0" rIns="0">
            <a:spAutoFit/>
          </a:bodyPr>
          <a:lstStyle/>
          <a:p>
            <a:pPr algn="ctr">
              <a:lnSpc>
                <a:spcPts val="6999"/>
              </a:lnSpc>
            </a:pPr>
            <a:r>
              <a:rPr lang="en-US" sz="6999">
                <a:solidFill>
                  <a:srgbClr val="3D3D3D"/>
                </a:solidFill>
                <a:latin typeface="Lobster"/>
                <a:ea typeface="Lobster"/>
                <a:cs typeface="Lobster"/>
                <a:sym typeface="Lobster"/>
              </a:rPr>
              <a:t>4. Câu hỏi tất nhiên và ngẫu nhiên</a:t>
            </a: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601466" y="1344112"/>
            <a:ext cx="17686534" cy="10325100"/>
          </a:xfrm>
          <a:prstGeom prst="rect">
            <a:avLst/>
          </a:prstGeom>
        </p:spPr>
        <p:txBody>
          <a:bodyPr anchor="t" rtlCol="false" tIns="0" lIns="0" bIns="0" rIns="0">
            <a:spAutoFit/>
          </a:bodyPr>
          <a:lstStyle/>
          <a:p>
            <a:pPr algn="l" marL="647702" indent="-323851" lvl="1">
              <a:lnSpc>
                <a:spcPts val="4800"/>
              </a:lnSpc>
              <a:buFont typeface="Arial"/>
              <a:buChar char="•"/>
            </a:pPr>
            <a:r>
              <a:rPr lang="en-US" sz="3000" spc="75">
                <a:solidFill>
                  <a:srgbClr val="000000"/>
                </a:solidFill>
                <a:latin typeface="Merriweather"/>
                <a:ea typeface="Merriweather"/>
                <a:cs typeface="Merriweather"/>
                <a:sym typeface="Merriweather"/>
              </a:rPr>
              <a:t>Câu 11 : Phạm trù triết học nào dùng để chỉ cái bắt nguồn từ nhữung mối liên hệ </a:t>
            </a:r>
            <a:r>
              <a:rPr lang="en-US" sz="3000" spc="75">
                <a:solidFill>
                  <a:srgbClr val="000000"/>
                </a:solidFill>
                <a:latin typeface="Merriweather"/>
                <a:ea typeface="Merriweather"/>
                <a:cs typeface="Merriweather"/>
                <a:sym typeface="Merriweather"/>
              </a:rPr>
              <a:t>bên ngoài của sự vật chứ không phải từ quá trình phát triển có tính quy luật bên trong sự vật quy định?</a:t>
            </a:r>
          </a:p>
          <a:p>
            <a:pPr algn="l">
              <a:lnSpc>
                <a:spcPts val="4800"/>
              </a:lnSpc>
            </a:pPr>
            <a:r>
              <a:rPr lang="en-US" sz="3000" spc="75">
                <a:solidFill>
                  <a:srgbClr val="15B538"/>
                </a:solidFill>
                <a:latin typeface="Merriweather"/>
                <a:ea typeface="Merriweather"/>
                <a:cs typeface="Merriweather"/>
                <a:sym typeface="Merriweather"/>
              </a:rPr>
              <a:t>A. Ngẫu nhiên</a:t>
            </a:r>
          </a:p>
          <a:p>
            <a:pPr algn="l">
              <a:lnSpc>
                <a:spcPts val="4800"/>
              </a:lnSpc>
            </a:pPr>
            <a:r>
              <a:rPr lang="en-US" sz="3000" spc="75">
                <a:solidFill>
                  <a:srgbClr val="000000"/>
                </a:solidFill>
                <a:latin typeface="Merriweather"/>
                <a:ea typeface="Merriweather"/>
                <a:cs typeface="Merriweather"/>
                <a:sym typeface="Merriweather"/>
              </a:rPr>
              <a:t>B. Tất nhiên</a:t>
            </a:r>
          </a:p>
          <a:p>
            <a:pPr algn="l">
              <a:lnSpc>
                <a:spcPts val="4800"/>
              </a:lnSpc>
            </a:pPr>
            <a:r>
              <a:rPr lang="en-US" sz="3000" spc="75">
                <a:solidFill>
                  <a:srgbClr val="000000"/>
                </a:solidFill>
                <a:latin typeface="Merriweather"/>
                <a:ea typeface="Merriweather"/>
                <a:cs typeface="Merriweather"/>
                <a:sym typeface="Merriweather"/>
              </a:rPr>
              <a:t>C. Hình thức</a:t>
            </a:r>
          </a:p>
          <a:p>
            <a:pPr algn="l">
              <a:lnSpc>
                <a:spcPts val="4800"/>
              </a:lnSpc>
            </a:pPr>
            <a:r>
              <a:rPr lang="en-US" sz="3000" spc="75">
                <a:solidFill>
                  <a:srgbClr val="000000"/>
                </a:solidFill>
                <a:latin typeface="Merriweather"/>
                <a:ea typeface="Merriweather"/>
                <a:cs typeface="Merriweather"/>
                <a:sym typeface="Merriweather"/>
              </a:rPr>
              <a:t>D. Nội dung</a:t>
            </a:r>
          </a:p>
          <a:p>
            <a:pPr algn="l">
              <a:lnSpc>
                <a:spcPts val="4800"/>
              </a:lnSpc>
            </a:pPr>
          </a:p>
          <a:p>
            <a:pPr algn="l" marL="647702" indent="-323851" lvl="1">
              <a:lnSpc>
                <a:spcPts val="4800"/>
              </a:lnSpc>
              <a:buFont typeface="Arial"/>
              <a:buChar char="•"/>
            </a:pPr>
            <a:r>
              <a:rPr lang="en-US" sz="3000" spc="75">
                <a:solidFill>
                  <a:srgbClr val="000000"/>
                </a:solidFill>
                <a:latin typeface="Merriweather"/>
                <a:ea typeface="Merriweather"/>
                <a:cs typeface="Merriweather"/>
                <a:sym typeface="Merriweather"/>
              </a:rPr>
              <a:t>Câu 12 : Với lý luận phạm trù tất nhiên và ngẫu nhiên của phép biện chứng duy vật, hãy chỉ ra nhận định sai?</a:t>
            </a:r>
          </a:p>
          <a:p>
            <a:pPr algn="l">
              <a:lnSpc>
                <a:spcPts val="4800"/>
              </a:lnSpc>
            </a:pPr>
            <a:r>
              <a:rPr lang="en-US" sz="3000" spc="75">
                <a:solidFill>
                  <a:srgbClr val="000000"/>
                </a:solidFill>
                <a:latin typeface="Merriweather"/>
                <a:ea typeface="Merriweather"/>
                <a:cs typeface="Merriweather"/>
                <a:sym typeface="Merriweather"/>
              </a:rPr>
              <a:t>A. Ngẫu nhiên là hình thức biểu hiện của tất nhiên</a:t>
            </a:r>
          </a:p>
          <a:p>
            <a:pPr algn="l">
              <a:lnSpc>
                <a:spcPts val="4800"/>
              </a:lnSpc>
            </a:pPr>
            <a:r>
              <a:rPr lang="en-US" sz="3000" spc="75">
                <a:solidFill>
                  <a:srgbClr val="15B538"/>
                </a:solidFill>
                <a:latin typeface="Merriweather"/>
                <a:ea typeface="Merriweather"/>
                <a:cs typeface="Merriweather"/>
                <a:sym typeface="Merriweather"/>
              </a:rPr>
              <a:t>B. Tất nhiên tồn tại bên cạnh ngẫu nhiên</a:t>
            </a:r>
          </a:p>
          <a:p>
            <a:pPr algn="l">
              <a:lnSpc>
                <a:spcPts val="4800"/>
              </a:lnSpc>
            </a:pPr>
            <a:r>
              <a:rPr lang="en-US" sz="3000" spc="75">
                <a:solidFill>
                  <a:srgbClr val="000000"/>
                </a:solidFill>
                <a:latin typeface="Merriweather"/>
                <a:ea typeface="Merriweather"/>
                <a:cs typeface="Merriweather"/>
                <a:sym typeface="Merriweather"/>
              </a:rPr>
              <a:t>C. Tất nhiên và ngẫu nhiên tồn tại khách quan</a:t>
            </a:r>
          </a:p>
          <a:p>
            <a:pPr algn="l">
              <a:lnSpc>
                <a:spcPts val="4800"/>
              </a:lnSpc>
            </a:pPr>
            <a:r>
              <a:rPr lang="en-US" sz="3000" spc="75">
                <a:solidFill>
                  <a:srgbClr val="000000"/>
                </a:solidFill>
                <a:latin typeface="Merriweather"/>
                <a:ea typeface="Merriweather"/>
                <a:cs typeface="Merriweather"/>
                <a:sym typeface="Merriweather"/>
              </a:rPr>
              <a:t>D. Ngẫu nhiên có thể chuyển hóa thành tất nhiên</a:t>
            </a:r>
          </a:p>
          <a:p>
            <a:pPr algn="l">
              <a:lnSpc>
                <a:spcPts val="4800"/>
              </a:lnSpc>
            </a:pPr>
          </a:p>
          <a:p>
            <a:pPr algn="l">
              <a:lnSpc>
                <a:spcPts val="4800"/>
              </a:lnSpc>
            </a:pPr>
          </a:p>
          <a:p>
            <a:pPr algn="l">
              <a:lnSpc>
                <a:spcPts val="4800"/>
              </a:lnSpc>
              <a:spcBef>
                <a:spcPct val="0"/>
              </a:spcBef>
            </a:pPr>
          </a:p>
        </p:txBody>
      </p:sp>
      <p:sp>
        <p:nvSpPr>
          <p:cNvPr name="TextBox 4" id="4"/>
          <p:cNvSpPr txBox="true"/>
          <p:nvPr/>
        </p:nvSpPr>
        <p:spPr>
          <a:xfrm rot="0">
            <a:off x="0" y="98425"/>
            <a:ext cx="12772571" cy="930275"/>
          </a:xfrm>
          <a:prstGeom prst="rect">
            <a:avLst/>
          </a:prstGeom>
        </p:spPr>
        <p:txBody>
          <a:bodyPr anchor="t" rtlCol="false" tIns="0" lIns="0" bIns="0" rIns="0">
            <a:spAutoFit/>
          </a:bodyPr>
          <a:lstStyle/>
          <a:p>
            <a:pPr algn="ctr">
              <a:lnSpc>
                <a:spcPts val="6999"/>
              </a:lnSpc>
            </a:pPr>
            <a:r>
              <a:rPr lang="en-US" sz="6999">
                <a:solidFill>
                  <a:srgbClr val="3D3D3D"/>
                </a:solidFill>
                <a:latin typeface="Lobster"/>
                <a:ea typeface="Lobster"/>
                <a:cs typeface="Lobster"/>
                <a:sym typeface="Lobster"/>
              </a:rPr>
              <a:t>4. Câu hỏi tất nhiên và ngẫu nhiên</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 t="-18966" r="-220" b="0"/>
            </a:stretch>
          </a:blipFill>
        </p:spPr>
      </p:sp>
      <p:sp>
        <p:nvSpPr>
          <p:cNvPr name="Freeform 3" id="3"/>
          <p:cNvSpPr/>
          <p:nvPr/>
        </p:nvSpPr>
        <p:spPr>
          <a:xfrm flipH="false" flipV="false" rot="0">
            <a:off x="3000769" y="7910906"/>
            <a:ext cx="10987285" cy="9449065"/>
          </a:xfrm>
          <a:custGeom>
            <a:avLst/>
            <a:gdLst/>
            <a:ahLst/>
            <a:cxnLst/>
            <a:rect r="r" b="b" t="t" l="l"/>
            <a:pathLst>
              <a:path h="9449065" w="10987285">
                <a:moveTo>
                  <a:pt x="0" y="0"/>
                </a:moveTo>
                <a:lnTo>
                  <a:pt x="10987286" y="0"/>
                </a:lnTo>
                <a:lnTo>
                  <a:pt x="10987286" y="9449066"/>
                </a:lnTo>
                <a:lnTo>
                  <a:pt x="0" y="9449066"/>
                </a:lnTo>
                <a:lnTo>
                  <a:pt x="0" y="0"/>
                </a:lnTo>
                <a:close/>
              </a:path>
            </a:pathLst>
          </a:custGeom>
          <a:blipFill>
            <a:blip r:embed="rId3"/>
            <a:stretch>
              <a:fillRect l="0" t="0" r="0" b="0"/>
            </a:stretch>
          </a:blipFill>
        </p:spPr>
      </p:sp>
      <p:sp>
        <p:nvSpPr>
          <p:cNvPr name="Freeform 4" id="4"/>
          <p:cNvSpPr/>
          <p:nvPr/>
        </p:nvSpPr>
        <p:spPr>
          <a:xfrm flipH="false" flipV="false" rot="0">
            <a:off x="-3908908" y="4462336"/>
            <a:ext cx="7405851" cy="7044816"/>
          </a:xfrm>
          <a:custGeom>
            <a:avLst/>
            <a:gdLst/>
            <a:ahLst/>
            <a:cxnLst/>
            <a:rect r="r" b="b" t="t" l="l"/>
            <a:pathLst>
              <a:path h="7044816" w="7405851">
                <a:moveTo>
                  <a:pt x="0" y="0"/>
                </a:moveTo>
                <a:lnTo>
                  <a:pt x="7405851" y="0"/>
                </a:lnTo>
                <a:lnTo>
                  <a:pt x="7405851" y="7044816"/>
                </a:lnTo>
                <a:lnTo>
                  <a:pt x="0" y="7044816"/>
                </a:lnTo>
                <a:lnTo>
                  <a:pt x="0" y="0"/>
                </a:lnTo>
                <a:close/>
              </a:path>
            </a:pathLst>
          </a:custGeom>
          <a:blipFill>
            <a:blip r:embed="rId4"/>
            <a:stretch>
              <a:fillRect l="0" t="0" r="0" b="0"/>
            </a:stretch>
          </a:blipFill>
        </p:spPr>
      </p:sp>
      <p:sp>
        <p:nvSpPr>
          <p:cNvPr name="Freeform 5" id="5"/>
          <p:cNvSpPr/>
          <p:nvPr/>
        </p:nvSpPr>
        <p:spPr>
          <a:xfrm flipH="true" flipV="false" rot="834593">
            <a:off x="4769846" y="8065807"/>
            <a:ext cx="1771659" cy="3959015"/>
          </a:xfrm>
          <a:custGeom>
            <a:avLst/>
            <a:gdLst/>
            <a:ahLst/>
            <a:cxnLst/>
            <a:rect r="r" b="b" t="t" l="l"/>
            <a:pathLst>
              <a:path h="3959015" w="1771659">
                <a:moveTo>
                  <a:pt x="1771659" y="0"/>
                </a:moveTo>
                <a:lnTo>
                  <a:pt x="0" y="0"/>
                </a:lnTo>
                <a:lnTo>
                  <a:pt x="0" y="3959015"/>
                </a:lnTo>
                <a:lnTo>
                  <a:pt x="1771659" y="3959015"/>
                </a:lnTo>
                <a:lnTo>
                  <a:pt x="1771659" y="0"/>
                </a:lnTo>
                <a:close/>
              </a:path>
            </a:pathLst>
          </a:custGeom>
          <a:blipFill>
            <a:blip r:embed="rId5"/>
            <a:stretch>
              <a:fillRect l="0" t="0" r="0" b="0"/>
            </a:stretch>
          </a:blipFill>
        </p:spPr>
      </p:sp>
      <p:sp>
        <p:nvSpPr>
          <p:cNvPr name="Freeform 6" id="6"/>
          <p:cNvSpPr/>
          <p:nvPr/>
        </p:nvSpPr>
        <p:spPr>
          <a:xfrm flipH="false" flipV="false" rot="1743279">
            <a:off x="13468056" y="-1753903"/>
            <a:ext cx="6805225" cy="4908269"/>
          </a:xfrm>
          <a:custGeom>
            <a:avLst/>
            <a:gdLst/>
            <a:ahLst/>
            <a:cxnLst/>
            <a:rect r="r" b="b" t="t" l="l"/>
            <a:pathLst>
              <a:path h="4908269" w="6805225">
                <a:moveTo>
                  <a:pt x="0" y="0"/>
                </a:moveTo>
                <a:lnTo>
                  <a:pt x="6805225" y="0"/>
                </a:lnTo>
                <a:lnTo>
                  <a:pt x="6805225" y="4908269"/>
                </a:lnTo>
                <a:lnTo>
                  <a:pt x="0" y="4908269"/>
                </a:lnTo>
                <a:lnTo>
                  <a:pt x="0" y="0"/>
                </a:lnTo>
                <a:close/>
              </a:path>
            </a:pathLst>
          </a:custGeom>
          <a:blipFill>
            <a:blip r:embed="rId6"/>
            <a:stretch>
              <a:fillRect l="0" t="0" r="0" b="0"/>
            </a:stretch>
          </a:blipFill>
        </p:spPr>
      </p:sp>
      <p:sp>
        <p:nvSpPr>
          <p:cNvPr name="Freeform 7" id="7"/>
          <p:cNvSpPr/>
          <p:nvPr/>
        </p:nvSpPr>
        <p:spPr>
          <a:xfrm flipH="false" flipV="false" rot="-2381061">
            <a:off x="15891719" y="6461229"/>
            <a:ext cx="2147128" cy="4798051"/>
          </a:xfrm>
          <a:custGeom>
            <a:avLst/>
            <a:gdLst/>
            <a:ahLst/>
            <a:cxnLst/>
            <a:rect r="r" b="b" t="t" l="l"/>
            <a:pathLst>
              <a:path h="4798051" w="2147128">
                <a:moveTo>
                  <a:pt x="0" y="0"/>
                </a:moveTo>
                <a:lnTo>
                  <a:pt x="2147128" y="0"/>
                </a:lnTo>
                <a:lnTo>
                  <a:pt x="2147128" y="4798050"/>
                </a:lnTo>
                <a:lnTo>
                  <a:pt x="0" y="4798050"/>
                </a:lnTo>
                <a:lnTo>
                  <a:pt x="0" y="0"/>
                </a:lnTo>
                <a:close/>
              </a:path>
            </a:pathLst>
          </a:custGeom>
          <a:blipFill>
            <a:blip r:embed="rId5"/>
            <a:stretch>
              <a:fillRect l="0" t="0" r="0" b="0"/>
            </a:stretch>
          </a:blipFill>
        </p:spPr>
      </p:sp>
      <p:sp>
        <p:nvSpPr>
          <p:cNvPr name="Freeform 8" id="8"/>
          <p:cNvSpPr/>
          <p:nvPr/>
        </p:nvSpPr>
        <p:spPr>
          <a:xfrm flipH="true" flipV="false" rot="3449789">
            <a:off x="-486612" y="3213775"/>
            <a:ext cx="1771659" cy="3959015"/>
          </a:xfrm>
          <a:custGeom>
            <a:avLst/>
            <a:gdLst/>
            <a:ahLst/>
            <a:cxnLst/>
            <a:rect r="r" b="b" t="t" l="l"/>
            <a:pathLst>
              <a:path h="3959015" w="1771659">
                <a:moveTo>
                  <a:pt x="1771659" y="0"/>
                </a:moveTo>
                <a:lnTo>
                  <a:pt x="0" y="0"/>
                </a:lnTo>
                <a:lnTo>
                  <a:pt x="0" y="3959015"/>
                </a:lnTo>
                <a:lnTo>
                  <a:pt x="1771659" y="3959015"/>
                </a:lnTo>
                <a:lnTo>
                  <a:pt x="1771659" y="0"/>
                </a:lnTo>
                <a:close/>
              </a:path>
            </a:pathLst>
          </a:custGeom>
          <a:blipFill>
            <a:blip r:embed="rId5"/>
            <a:stretch>
              <a:fillRect l="0" t="0" r="0" b="0"/>
            </a:stretch>
          </a:blipFill>
        </p:spPr>
      </p:sp>
      <p:sp>
        <p:nvSpPr>
          <p:cNvPr name="Freeform 9" id="9"/>
          <p:cNvSpPr/>
          <p:nvPr/>
        </p:nvSpPr>
        <p:spPr>
          <a:xfrm flipH="false" flipV="false" rot="147258">
            <a:off x="10300003" y="8270302"/>
            <a:ext cx="8513766" cy="4033397"/>
          </a:xfrm>
          <a:custGeom>
            <a:avLst/>
            <a:gdLst/>
            <a:ahLst/>
            <a:cxnLst/>
            <a:rect r="r" b="b" t="t" l="l"/>
            <a:pathLst>
              <a:path h="4033397" w="8513766">
                <a:moveTo>
                  <a:pt x="0" y="0"/>
                </a:moveTo>
                <a:lnTo>
                  <a:pt x="8513766" y="0"/>
                </a:lnTo>
                <a:lnTo>
                  <a:pt x="8513766" y="4033396"/>
                </a:lnTo>
                <a:lnTo>
                  <a:pt x="0" y="4033396"/>
                </a:lnTo>
                <a:lnTo>
                  <a:pt x="0" y="0"/>
                </a:lnTo>
                <a:close/>
              </a:path>
            </a:pathLst>
          </a:custGeom>
          <a:blipFill>
            <a:blip r:embed="rId7"/>
            <a:stretch>
              <a:fillRect l="0" t="0" r="0" b="0"/>
            </a:stretch>
          </a:blipFill>
        </p:spPr>
      </p:sp>
      <p:sp>
        <p:nvSpPr>
          <p:cNvPr name="Freeform 10" id="10"/>
          <p:cNvSpPr/>
          <p:nvPr/>
        </p:nvSpPr>
        <p:spPr>
          <a:xfrm flipH="false" flipV="false" rot="1070216">
            <a:off x="5998860" y="-4670176"/>
            <a:ext cx="7976944" cy="6989797"/>
          </a:xfrm>
          <a:custGeom>
            <a:avLst/>
            <a:gdLst/>
            <a:ahLst/>
            <a:cxnLst/>
            <a:rect r="r" b="b" t="t" l="l"/>
            <a:pathLst>
              <a:path h="6989797" w="7976944">
                <a:moveTo>
                  <a:pt x="0" y="0"/>
                </a:moveTo>
                <a:lnTo>
                  <a:pt x="7976944" y="0"/>
                </a:lnTo>
                <a:lnTo>
                  <a:pt x="7976944" y="6989797"/>
                </a:lnTo>
                <a:lnTo>
                  <a:pt x="0" y="6989797"/>
                </a:lnTo>
                <a:lnTo>
                  <a:pt x="0" y="0"/>
                </a:lnTo>
                <a:close/>
              </a:path>
            </a:pathLst>
          </a:custGeom>
          <a:blipFill>
            <a:blip r:embed="rId8"/>
            <a:stretch>
              <a:fillRect l="0" t="0" r="0" b="0"/>
            </a:stretch>
          </a:blipFill>
        </p:spPr>
      </p:sp>
      <p:sp>
        <p:nvSpPr>
          <p:cNvPr name="Freeform 11" id="11"/>
          <p:cNvSpPr/>
          <p:nvPr/>
        </p:nvSpPr>
        <p:spPr>
          <a:xfrm flipH="true" flipV="false" rot="3040175">
            <a:off x="-1493063" y="-2451063"/>
            <a:ext cx="6182487" cy="8229600"/>
          </a:xfrm>
          <a:custGeom>
            <a:avLst/>
            <a:gdLst/>
            <a:ahLst/>
            <a:cxnLst/>
            <a:rect r="r" b="b" t="t" l="l"/>
            <a:pathLst>
              <a:path h="8229600" w="6182487">
                <a:moveTo>
                  <a:pt x="6182487" y="0"/>
                </a:moveTo>
                <a:lnTo>
                  <a:pt x="0" y="0"/>
                </a:lnTo>
                <a:lnTo>
                  <a:pt x="0" y="8229600"/>
                </a:lnTo>
                <a:lnTo>
                  <a:pt x="6182487" y="8229600"/>
                </a:lnTo>
                <a:lnTo>
                  <a:pt x="6182487" y="0"/>
                </a:lnTo>
                <a:close/>
              </a:path>
            </a:pathLst>
          </a:custGeom>
          <a:blipFill>
            <a:blip r:embed="rId9"/>
            <a:stretch>
              <a:fillRect l="0" t="0" r="0" b="0"/>
            </a:stretch>
          </a:blipFill>
        </p:spPr>
      </p:sp>
      <p:sp>
        <p:nvSpPr>
          <p:cNvPr name="Freeform 12" id="12"/>
          <p:cNvSpPr/>
          <p:nvPr/>
        </p:nvSpPr>
        <p:spPr>
          <a:xfrm flipH="true" flipV="false" rot="-9585020">
            <a:off x="16066897" y="-2520410"/>
            <a:ext cx="2147128" cy="4798051"/>
          </a:xfrm>
          <a:custGeom>
            <a:avLst/>
            <a:gdLst/>
            <a:ahLst/>
            <a:cxnLst/>
            <a:rect r="r" b="b" t="t" l="l"/>
            <a:pathLst>
              <a:path h="4798051" w="2147128">
                <a:moveTo>
                  <a:pt x="2147128" y="0"/>
                </a:moveTo>
                <a:lnTo>
                  <a:pt x="0" y="0"/>
                </a:lnTo>
                <a:lnTo>
                  <a:pt x="0" y="4798051"/>
                </a:lnTo>
                <a:lnTo>
                  <a:pt x="2147128" y="4798051"/>
                </a:lnTo>
                <a:lnTo>
                  <a:pt x="2147128" y="0"/>
                </a:lnTo>
                <a:close/>
              </a:path>
            </a:pathLst>
          </a:custGeom>
          <a:blipFill>
            <a:blip r:embed="rId5"/>
            <a:stretch>
              <a:fillRect l="0" t="0" r="0" b="0"/>
            </a:stretch>
          </a:blipFill>
        </p:spPr>
      </p:sp>
      <p:sp>
        <p:nvSpPr>
          <p:cNvPr name="Freeform 13" id="13"/>
          <p:cNvSpPr/>
          <p:nvPr/>
        </p:nvSpPr>
        <p:spPr>
          <a:xfrm flipH="true" flipV="false" rot="-1582795">
            <a:off x="16777254" y="3137661"/>
            <a:ext cx="4678324" cy="7732768"/>
          </a:xfrm>
          <a:custGeom>
            <a:avLst/>
            <a:gdLst/>
            <a:ahLst/>
            <a:cxnLst/>
            <a:rect r="r" b="b" t="t" l="l"/>
            <a:pathLst>
              <a:path h="7732768" w="4678324">
                <a:moveTo>
                  <a:pt x="4678324" y="0"/>
                </a:moveTo>
                <a:lnTo>
                  <a:pt x="0" y="0"/>
                </a:lnTo>
                <a:lnTo>
                  <a:pt x="0" y="7732768"/>
                </a:lnTo>
                <a:lnTo>
                  <a:pt x="4678324" y="7732768"/>
                </a:lnTo>
                <a:lnTo>
                  <a:pt x="4678324" y="0"/>
                </a:lnTo>
                <a:close/>
              </a:path>
            </a:pathLst>
          </a:custGeom>
          <a:blipFill>
            <a:blip r:embed="rId10"/>
            <a:stretch>
              <a:fillRect l="0" t="0" r="0" b="0"/>
            </a:stretch>
          </a:blipFill>
        </p:spPr>
      </p:sp>
      <p:sp>
        <p:nvSpPr>
          <p:cNvPr name="Freeform 14" id="14"/>
          <p:cNvSpPr/>
          <p:nvPr/>
        </p:nvSpPr>
        <p:spPr>
          <a:xfrm flipH="false" flipV="false" rot="-2207307">
            <a:off x="-2676186" y="362227"/>
            <a:ext cx="4149100" cy="4277422"/>
          </a:xfrm>
          <a:custGeom>
            <a:avLst/>
            <a:gdLst/>
            <a:ahLst/>
            <a:cxnLst/>
            <a:rect r="r" b="b" t="t" l="l"/>
            <a:pathLst>
              <a:path h="4277422" w="4149100">
                <a:moveTo>
                  <a:pt x="0" y="0"/>
                </a:moveTo>
                <a:lnTo>
                  <a:pt x="4149099" y="0"/>
                </a:lnTo>
                <a:lnTo>
                  <a:pt x="4149099" y="4277422"/>
                </a:lnTo>
                <a:lnTo>
                  <a:pt x="0" y="4277422"/>
                </a:lnTo>
                <a:lnTo>
                  <a:pt x="0" y="0"/>
                </a:lnTo>
                <a:close/>
              </a:path>
            </a:pathLst>
          </a:custGeom>
          <a:blipFill>
            <a:blip r:embed="rId11"/>
            <a:stretch>
              <a:fillRect l="0" t="0" r="0" b="0"/>
            </a:stretch>
          </a:blipFill>
        </p:spPr>
      </p:sp>
      <p:sp>
        <p:nvSpPr>
          <p:cNvPr name="Freeform 15" id="15"/>
          <p:cNvSpPr/>
          <p:nvPr/>
        </p:nvSpPr>
        <p:spPr>
          <a:xfrm flipH="false" flipV="false" rot="0">
            <a:off x="16130123" y="8089860"/>
            <a:ext cx="3326027" cy="2980952"/>
          </a:xfrm>
          <a:custGeom>
            <a:avLst/>
            <a:gdLst/>
            <a:ahLst/>
            <a:cxnLst/>
            <a:rect r="r" b="b" t="t" l="l"/>
            <a:pathLst>
              <a:path h="2980952" w="3326027">
                <a:moveTo>
                  <a:pt x="0" y="0"/>
                </a:moveTo>
                <a:lnTo>
                  <a:pt x="3326027" y="0"/>
                </a:lnTo>
                <a:lnTo>
                  <a:pt x="3326027" y="2980952"/>
                </a:lnTo>
                <a:lnTo>
                  <a:pt x="0" y="2980952"/>
                </a:lnTo>
                <a:lnTo>
                  <a:pt x="0" y="0"/>
                </a:lnTo>
                <a:close/>
              </a:path>
            </a:pathLst>
          </a:custGeom>
          <a:blipFill>
            <a:blip r:embed="rId12"/>
            <a:stretch>
              <a:fillRect l="0" t="0" r="0" b="0"/>
            </a:stretch>
          </a:blipFill>
        </p:spPr>
      </p:sp>
      <p:sp>
        <p:nvSpPr>
          <p:cNvPr name="TextBox 16" id="16"/>
          <p:cNvSpPr txBox="true"/>
          <p:nvPr/>
        </p:nvSpPr>
        <p:spPr>
          <a:xfrm rot="0">
            <a:off x="3307004" y="3991674"/>
            <a:ext cx="11673993" cy="1941702"/>
          </a:xfrm>
          <a:prstGeom prst="rect">
            <a:avLst/>
          </a:prstGeom>
        </p:spPr>
        <p:txBody>
          <a:bodyPr anchor="t" rtlCol="false" tIns="0" lIns="0" bIns="0" rIns="0">
            <a:spAutoFit/>
          </a:bodyPr>
          <a:lstStyle/>
          <a:p>
            <a:pPr algn="ctr">
              <a:lnSpc>
                <a:spcPts val="16016"/>
              </a:lnSpc>
            </a:pPr>
            <a:r>
              <a:rPr lang="en-US" sz="10400">
                <a:solidFill>
                  <a:srgbClr val="3D3D3D"/>
                </a:solidFill>
                <a:latin typeface="Homemade Apple"/>
                <a:ea typeface="Homemade Apple"/>
                <a:cs typeface="Homemade Apple"/>
                <a:sym typeface="Homemade Apple"/>
              </a:rPr>
              <a:t>Thank You</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87786" y="37768"/>
            <a:ext cx="6110734" cy="1301117"/>
          </a:xfrm>
          <a:prstGeom prst="rect">
            <a:avLst/>
          </a:prstGeom>
        </p:spPr>
        <p:txBody>
          <a:bodyPr anchor="t" rtlCol="false" tIns="0" lIns="0" bIns="0" rIns="0">
            <a:spAutoFit/>
          </a:bodyPr>
          <a:lstStyle/>
          <a:p>
            <a:pPr algn="l">
              <a:lnSpc>
                <a:spcPts val="11279"/>
              </a:lnSpc>
            </a:pPr>
            <a:r>
              <a:rPr lang="en-US" sz="5999" spc="473">
                <a:solidFill>
                  <a:srgbClr val="15B538"/>
                </a:solidFill>
                <a:latin typeface="Lobster"/>
                <a:ea typeface="Lobster"/>
                <a:cs typeface="Lobster"/>
                <a:sym typeface="Lobster"/>
              </a:rPr>
              <a:t>Khái niệm cơ bản</a:t>
            </a:r>
          </a:p>
        </p:txBody>
      </p:sp>
      <p:sp>
        <p:nvSpPr>
          <p:cNvPr name="TextBox 4" id="4"/>
          <p:cNvSpPr txBox="true"/>
          <p:nvPr/>
        </p:nvSpPr>
        <p:spPr>
          <a:xfrm rot="0">
            <a:off x="389438" y="1854060"/>
            <a:ext cx="17509124" cy="744856"/>
          </a:xfrm>
          <a:prstGeom prst="rect">
            <a:avLst/>
          </a:prstGeom>
        </p:spPr>
        <p:txBody>
          <a:bodyPr anchor="t" rtlCol="false" tIns="0" lIns="0" bIns="0" rIns="0">
            <a:spAutoFit/>
          </a:bodyPr>
          <a:lstStyle/>
          <a:p>
            <a:pPr algn="ctr">
              <a:lnSpc>
                <a:spcPts val="6299"/>
              </a:lnSpc>
            </a:pPr>
            <a:r>
              <a:rPr lang="en-US" sz="4199" b="true">
                <a:solidFill>
                  <a:srgbClr val="000000"/>
                </a:solidFill>
                <a:latin typeface="Merriweather Bold"/>
                <a:ea typeface="Merriweather Bold"/>
                <a:cs typeface="Merriweather Bold"/>
                <a:sym typeface="Merriweather Bold"/>
              </a:rPr>
              <a:t>Bản chất của phạm trù</a:t>
            </a:r>
          </a:p>
        </p:txBody>
      </p:sp>
      <p:sp>
        <p:nvSpPr>
          <p:cNvPr name="TextBox 5" id="5"/>
          <p:cNvSpPr txBox="true"/>
          <p:nvPr/>
        </p:nvSpPr>
        <p:spPr>
          <a:xfrm rot="0">
            <a:off x="12195164" y="5305177"/>
            <a:ext cx="4867641" cy="1466850"/>
          </a:xfrm>
          <a:prstGeom prst="rect">
            <a:avLst/>
          </a:prstGeom>
        </p:spPr>
        <p:txBody>
          <a:bodyPr anchor="t" rtlCol="false" tIns="0" lIns="0" bIns="0" rIns="0">
            <a:spAutoFit/>
          </a:bodyPr>
          <a:lstStyle/>
          <a:p>
            <a:pPr algn="ctr">
              <a:lnSpc>
                <a:spcPts val="5999"/>
              </a:lnSpc>
            </a:pPr>
            <a:r>
              <a:rPr lang="en-US" sz="3999">
                <a:solidFill>
                  <a:srgbClr val="000000"/>
                </a:solidFill>
                <a:latin typeface="Merriweather"/>
                <a:ea typeface="Merriweather"/>
                <a:cs typeface="Merriweather"/>
                <a:sym typeface="Merriweather"/>
              </a:rPr>
              <a:t>Luôn vận động, phát triển</a:t>
            </a:r>
          </a:p>
        </p:txBody>
      </p:sp>
      <p:sp>
        <p:nvSpPr>
          <p:cNvPr name="TextBox 6" id="6"/>
          <p:cNvSpPr txBox="true"/>
          <p:nvPr/>
        </p:nvSpPr>
        <p:spPr>
          <a:xfrm rot="0">
            <a:off x="6517888" y="4928940"/>
            <a:ext cx="4867641" cy="2219325"/>
          </a:xfrm>
          <a:prstGeom prst="rect">
            <a:avLst/>
          </a:prstGeom>
        </p:spPr>
        <p:txBody>
          <a:bodyPr anchor="t" rtlCol="false" tIns="0" lIns="0" bIns="0" rIns="0">
            <a:spAutoFit/>
          </a:bodyPr>
          <a:lstStyle/>
          <a:p>
            <a:pPr algn="ctr">
              <a:lnSpc>
                <a:spcPts val="5999"/>
              </a:lnSpc>
            </a:pPr>
            <a:r>
              <a:rPr lang="en-US" sz="3999">
                <a:solidFill>
                  <a:srgbClr val="000000"/>
                </a:solidFill>
                <a:latin typeface="Merriweather"/>
                <a:ea typeface="Merriweather"/>
                <a:cs typeface="Merriweather"/>
                <a:sym typeface="Merriweather"/>
              </a:rPr>
              <a:t>Là hình ảnh chủ quan của thế giới khách quan</a:t>
            </a:r>
          </a:p>
        </p:txBody>
      </p:sp>
      <p:sp>
        <p:nvSpPr>
          <p:cNvPr name="TextBox 7" id="7"/>
          <p:cNvSpPr txBox="true"/>
          <p:nvPr/>
        </p:nvSpPr>
        <p:spPr>
          <a:xfrm rot="0">
            <a:off x="1028700" y="5305177"/>
            <a:ext cx="4867641" cy="1466850"/>
          </a:xfrm>
          <a:prstGeom prst="rect">
            <a:avLst/>
          </a:prstGeom>
        </p:spPr>
        <p:txBody>
          <a:bodyPr anchor="t" rtlCol="false" tIns="0" lIns="0" bIns="0" rIns="0">
            <a:spAutoFit/>
          </a:bodyPr>
          <a:lstStyle/>
          <a:p>
            <a:pPr algn="ctr">
              <a:lnSpc>
                <a:spcPts val="5999"/>
              </a:lnSpc>
            </a:pPr>
            <a:r>
              <a:rPr lang="en-US" sz="3999">
                <a:solidFill>
                  <a:srgbClr val="000000"/>
                </a:solidFill>
                <a:latin typeface="Merriweather"/>
                <a:ea typeface="Merriweather"/>
                <a:cs typeface="Merriweather"/>
                <a:sym typeface="Merriweather"/>
              </a:rPr>
              <a:t>Là kết quả nhận thức của con người</a:t>
            </a:r>
          </a:p>
        </p:txBody>
      </p:sp>
      <p:sp>
        <p:nvSpPr>
          <p:cNvPr name="AutoShape 8" id="8"/>
          <p:cNvSpPr/>
          <p:nvPr/>
        </p:nvSpPr>
        <p:spPr>
          <a:xfrm>
            <a:off x="9144000" y="2899764"/>
            <a:ext cx="5484985" cy="1839583"/>
          </a:xfrm>
          <a:prstGeom prst="line">
            <a:avLst/>
          </a:prstGeom>
          <a:ln cap="flat" w="38100">
            <a:solidFill>
              <a:srgbClr val="000000"/>
            </a:solidFill>
            <a:prstDash val="solid"/>
            <a:headEnd type="none" len="sm" w="sm"/>
            <a:tailEnd type="arrow" len="sm" w="med"/>
          </a:ln>
        </p:spPr>
      </p:sp>
      <p:sp>
        <p:nvSpPr>
          <p:cNvPr name="AutoShape 9" id="9"/>
          <p:cNvSpPr/>
          <p:nvPr/>
        </p:nvSpPr>
        <p:spPr>
          <a:xfrm flipH="true">
            <a:off x="3462521" y="2917825"/>
            <a:ext cx="5687537" cy="1821522"/>
          </a:xfrm>
          <a:prstGeom prst="line">
            <a:avLst/>
          </a:prstGeom>
          <a:ln cap="flat" w="38100">
            <a:solidFill>
              <a:srgbClr val="000000"/>
            </a:solidFill>
            <a:prstDash val="solid"/>
            <a:headEnd type="none" len="sm" w="sm"/>
            <a:tailEnd type="arrow" len="sm" w="med"/>
          </a:ln>
        </p:spPr>
      </p:sp>
      <p:sp>
        <p:nvSpPr>
          <p:cNvPr name="AutoShape 10" id="10"/>
          <p:cNvSpPr/>
          <p:nvPr/>
        </p:nvSpPr>
        <p:spPr>
          <a:xfrm flipH="true">
            <a:off x="9144000" y="2917825"/>
            <a:ext cx="12115" cy="1821522"/>
          </a:xfrm>
          <a:prstGeom prst="line">
            <a:avLst/>
          </a:prstGeom>
          <a:ln cap="flat" w="38100">
            <a:solidFill>
              <a:srgbClr val="000000"/>
            </a:solidFill>
            <a:prstDash val="solid"/>
            <a:headEnd type="none" len="sm" w="sm"/>
            <a:tailEnd type="arrow" len="sm" w="med"/>
          </a:ln>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8014284">
            <a:off x="13084786" y="5987174"/>
            <a:ext cx="6048409" cy="9997370"/>
          </a:xfrm>
          <a:custGeom>
            <a:avLst/>
            <a:gdLst/>
            <a:ahLst/>
            <a:cxnLst/>
            <a:rect r="r" b="b" t="t" l="l"/>
            <a:pathLst>
              <a:path h="9997370" w="6048409">
                <a:moveTo>
                  <a:pt x="0" y="0"/>
                </a:moveTo>
                <a:lnTo>
                  <a:pt x="6048408" y="0"/>
                </a:lnTo>
                <a:lnTo>
                  <a:pt x="6048408" y="9997370"/>
                </a:lnTo>
                <a:lnTo>
                  <a:pt x="0" y="9997370"/>
                </a:lnTo>
                <a:lnTo>
                  <a:pt x="0" y="0"/>
                </a:lnTo>
                <a:close/>
              </a:path>
            </a:pathLst>
          </a:custGeom>
          <a:blipFill>
            <a:blip r:embed="rId3"/>
            <a:stretch>
              <a:fillRect l="0" t="0" r="0" b="0"/>
            </a:stretch>
          </a:blipFill>
        </p:spPr>
      </p:sp>
      <p:sp>
        <p:nvSpPr>
          <p:cNvPr name="Freeform 4" id="4"/>
          <p:cNvSpPr/>
          <p:nvPr/>
        </p:nvSpPr>
        <p:spPr>
          <a:xfrm flipH="false" flipV="false" rot="595852">
            <a:off x="10730040" y="7210907"/>
            <a:ext cx="3578139" cy="7228564"/>
          </a:xfrm>
          <a:custGeom>
            <a:avLst/>
            <a:gdLst/>
            <a:ahLst/>
            <a:cxnLst/>
            <a:rect r="r" b="b" t="t" l="l"/>
            <a:pathLst>
              <a:path h="7228564" w="3578139">
                <a:moveTo>
                  <a:pt x="0" y="0"/>
                </a:moveTo>
                <a:lnTo>
                  <a:pt x="3578139" y="0"/>
                </a:lnTo>
                <a:lnTo>
                  <a:pt x="3578139" y="7228565"/>
                </a:lnTo>
                <a:lnTo>
                  <a:pt x="0" y="7228565"/>
                </a:lnTo>
                <a:lnTo>
                  <a:pt x="0" y="0"/>
                </a:lnTo>
                <a:close/>
              </a:path>
            </a:pathLst>
          </a:custGeom>
          <a:blipFill>
            <a:blip r:embed="rId4"/>
            <a:stretch>
              <a:fillRect l="0" t="0" r="0" b="0"/>
            </a:stretch>
          </a:blipFill>
        </p:spPr>
      </p:sp>
      <p:sp>
        <p:nvSpPr>
          <p:cNvPr name="Freeform 5" id="5"/>
          <p:cNvSpPr/>
          <p:nvPr/>
        </p:nvSpPr>
        <p:spPr>
          <a:xfrm flipH="false" flipV="false" rot="-1259382">
            <a:off x="5955905" y="7241508"/>
            <a:ext cx="5562289" cy="4720993"/>
          </a:xfrm>
          <a:custGeom>
            <a:avLst/>
            <a:gdLst/>
            <a:ahLst/>
            <a:cxnLst/>
            <a:rect r="r" b="b" t="t" l="l"/>
            <a:pathLst>
              <a:path h="4720993" w="5562289">
                <a:moveTo>
                  <a:pt x="0" y="0"/>
                </a:moveTo>
                <a:lnTo>
                  <a:pt x="5562289" y="0"/>
                </a:lnTo>
                <a:lnTo>
                  <a:pt x="5562289" y="4720994"/>
                </a:lnTo>
                <a:lnTo>
                  <a:pt x="0" y="4720994"/>
                </a:lnTo>
                <a:lnTo>
                  <a:pt x="0" y="0"/>
                </a:lnTo>
                <a:close/>
              </a:path>
            </a:pathLst>
          </a:custGeom>
          <a:blipFill>
            <a:blip r:embed="rId5"/>
            <a:stretch>
              <a:fillRect l="0" t="0" r="0" b="0"/>
            </a:stretch>
          </a:blipFill>
        </p:spPr>
      </p:sp>
      <p:sp>
        <p:nvSpPr>
          <p:cNvPr name="Freeform 6" id="6"/>
          <p:cNvSpPr/>
          <p:nvPr/>
        </p:nvSpPr>
        <p:spPr>
          <a:xfrm flipH="false" flipV="false" rot="-975251">
            <a:off x="-1062296" y="6755636"/>
            <a:ext cx="6048409" cy="9997370"/>
          </a:xfrm>
          <a:custGeom>
            <a:avLst/>
            <a:gdLst/>
            <a:ahLst/>
            <a:cxnLst/>
            <a:rect r="r" b="b" t="t" l="l"/>
            <a:pathLst>
              <a:path h="9997370" w="6048409">
                <a:moveTo>
                  <a:pt x="0" y="0"/>
                </a:moveTo>
                <a:lnTo>
                  <a:pt x="6048409" y="0"/>
                </a:lnTo>
                <a:lnTo>
                  <a:pt x="6048409" y="9997370"/>
                </a:lnTo>
                <a:lnTo>
                  <a:pt x="0" y="9997370"/>
                </a:lnTo>
                <a:lnTo>
                  <a:pt x="0" y="0"/>
                </a:lnTo>
                <a:close/>
              </a:path>
            </a:pathLst>
          </a:custGeom>
          <a:blipFill>
            <a:blip r:embed="rId3"/>
            <a:stretch>
              <a:fillRect l="0" t="0" r="0" b="0"/>
            </a:stretch>
          </a:blipFill>
        </p:spPr>
      </p:sp>
      <p:sp>
        <p:nvSpPr>
          <p:cNvPr name="Freeform 7" id="7"/>
          <p:cNvSpPr/>
          <p:nvPr/>
        </p:nvSpPr>
        <p:spPr>
          <a:xfrm flipH="false" flipV="false" rot="-356062">
            <a:off x="4020171" y="7921943"/>
            <a:ext cx="2549493" cy="3360123"/>
          </a:xfrm>
          <a:custGeom>
            <a:avLst/>
            <a:gdLst/>
            <a:ahLst/>
            <a:cxnLst/>
            <a:rect r="r" b="b" t="t" l="l"/>
            <a:pathLst>
              <a:path h="3360123" w="2549493">
                <a:moveTo>
                  <a:pt x="0" y="0"/>
                </a:moveTo>
                <a:lnTo>
                  <a:pt x="2549493" y="0"/>
                </a:lnTo>
                <a:lnTo>
                  <a:pt x="2549493" y="3360124"/>
                </a:lnTo>
                <a:lnTo>
                  <a:pt x="0" y="3360124"/>
                </a:lnTo>
                <a:lnTo>
                  <a:pt x="0" y="0"/>
                </a:lnTo>
                <a:close/>
              </a:path>
            </a:pathLst>
          </a:custGeom>
          <a:blipFill>
            <a:blip r:embed="rId6"/>
            <a:stretch>
              <a:fillRect l="0" t="0" r="0" b="0"/>
            </a:stretch>
          </a:blipFill>
        </p:spPr>
      </p:sp>
      <p:sp>
        <p:nvSpPr>
          <p:cNvPr name="TextBox 8" id="8"/>
          <p:cNvSpPr txBox="true"/>
          <p:nvPr/>
        </p:nvSpPr>
        <p:spPr>
          <a:xfrm rot="0">
            <a:off x="1715804" y="2790134"/>
            <a:ext cx="15297392" cy="1952635"/>
          </a:xfrm>
          <a:prstGeom prst="rect">
            <a:avLst/>
          </a:prstGeom>
        </p:spPr>
        <p:txBody>
          <a:bodyPr anchor="t" rtlCol="false" tIns="0" lIns="0" bIns="0" rIns="0">
            <a:spAutoFit/>
          </a:bodyPr>
          <a:lstStyle/>
          <a:p>
            <a:pPr algn="ctr">
              <a:lnSpc>
                <a:spcPts val="15749"/>
              </a:lnSpc>
            </a:pPr>
            <a:r>
              <a:rPr lang="en-US" sz="8999">
                <a:solidFill>
                  <a:srgbClr val="3D3D3D"/>
                </a:solidFill>
                <a:latin typeface="True Typewriter"/>
                <a:ea typeface="True Typewriter"/>
                <a:cs typeface="True Typewriter"/>
                <a:sym typeface="True Typewriter"/>
              </a:rPr>
              <a:t>Cái riêng và cái chung</a:t>
            </a:r>
          </a:p>
        </p:txBody>
      </p:sp>
      <p:sp>
        <p:nvSpPr>
          <p:cNvPr name="TextBox 9" id="9"/>
          <p:cNvSpPr txBox="true"/>
          <p:nvPr/>
        </p:nvSpPr>
        <p:spPr>
          <a:xfrm rot="0">
            <a:off x="8479274" y="247650"/>
            <a:ext cx="1329452" cy="2298702"/>
          </a:xfrm>
          <a:prstGeom prst="rect">
            <a:avLst/>
          </a:prstGeom>
        </p:spPr>
        <p:txBody>
          <a:bodyPr anchor="t" rtlCol="false" tIns="0" lIns="0" bIns="0" rIns="0">
            <a:spAutoFit/>
          </a:bodyPr>
          <a:lstStyle/>
          <a:p>
            <a:pPr algn="ctr">
              <a:lnSpc>
                <a:spcPts val="18799"/>
              </a:lnSpc>
              <a:spcBef>
                <a:spcPct val="0"/>
              </a:spcBef>
            </a:pPr>
            <a:r>
              <a:rPr lang="en-US" sz="9999" spc="789">
                <a:solidFill>
                  <a:srgbClr val="3D3D3D"/>
                </a:solidFill>
                <a:latin typeface="True Typewriter"/>
                <a:ea typeface="True Typewriter"/>
                <a:cs typeface="True Typewriter"/>
                <a:sym typeface="True Typewriter"/>
              </a:rPr>
              <a:t>1</a:t>
            </a:r>
            <a:r>
              <a:rPr lang="en-US" sz="9999" spc="789">
                <a:solidFill>
                  <a:srgbClr val="3D3D3D"/>
                </a:solidFill>
                <a:latin typeface="True Typewriter"/>
                <a:ea typeface="True Typewriter"/>
                <a:cs typeface="True Typewriter"/>
                <a:sym typeface="True Typewriter"/>
              </a:rPr>
              <a:t> </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EBCAF"/>
        </a:solidFill>
      </p:bgPr>
    </p:bg>
    <p:spTree>
      <p:nvGrpSpPr>
        <p:cNvPr id="1" name=""/>
        <p:cNvGrpSpPr/>
        <p:nvPr/>
      </p:nvGrpSpPr>
      <p:grpSpPr>
        <a:xfrm>
          <a:off x="0" y="0"/>
          <a:ext cx="0" cy="0"/>
          <a:chOff x="0" y="0"/>
          <a:chExt cx="0" cy="0"/>
        </a:xfrm>
      </p:grpSpPr>
      <p:sp>
        <p:nvSpPr>
          <p:cNvPr name="Freeform 2" id="2"/>
          <p:cNvSpPr/>
          <p:nvPr/>
        </p:nvSpPr>
        <p:spPr>
          <a:xfrm flipH="false" flipV="false" rot="0">
            <a:off x="-2816662" y="0"/>
            <a:ext cx="12168271" cy="10287000"/>
          </a:xfrm>
          <a:custGeom>
            <a:avLst/>
            <a:gdLst/>
            <a:ahLst/>
            <a:cxnLst/>
            <a:rect r="r" b="b" t="t" l="l"/>
            <a:pathLst>
              <a:path h="10287000" w="12168271">
                <a:moveTo>
                  <a:pt x="0" y="0"/>
                </a:moveTo>
                <a:lnTo>
                  <a:pt x="12168271" y="0"/>
                </a:lnTo>
                <a:lnTo>
                  <a:pt x="12168271" y="10287000"/>
                </a:lnTo>
                <a:lnTo>
                  <a:pt x="0" y="10287000"/>
                </a:lnTo>
                <a:lnTo>
                  <a:pt x="0" y="0"/>
                </a:lnTo>
                <a:close/>
              </a:path>
            </a:pathLst>
          </a:custGeom>
          <a:blipFill>
            <a:blip r:embed="rId2"/>
            <a:stretch>
              <a:fillRect l="-14092" t="0" r="-12676" b="0"/>
            </a:stretch>
          </a:blipFill>
        </p:spPr>
      </p:sp>
      <p:sp>
        <p:nvSpPr>
          <p:cNvPr name="Freeform 3" id="3"/>
          <p:cNvSpPr/>
          <p:nvPr/>
        </p:nvSpPr>
        <p:spPr>
          <a:xfrm flipH="false" flipV="false" rot="0">
            <a:off x="9608772" y="188737"/>
            <a:ext cx="6824647" cy="4582263"/>
          </a:xfrm>
          <a:custGeom>
            <a:avLst/>
            <a:gdLst/>
            <a:ahLst/>
            <a:cxnLst/>
            <a:rect r="r" b="b" t="t" l="l"/>
            <a:pathLst>
              <a:path h="4582263" w="6824647">
                <a:moveTo>
                  <a:pt x="0" y="0"/>
                </a:moveTo>
                <a:lnTo>
                  <a:pt x="6824647" y="0"/>
                </a:lnTo>
                <a:lnTo>
                  <a:pt x="6824647" y="4582263"/>
                </a:lnTo>
                <a:lnTo>
                  <a:pt x="0" y="4582263"/>
                </a:lnTo>
                <a:lnTo>
                  <a:pt x="0" y="0"/>
                </a:lnTo>
                <a:close/>
              </a:path>
            </a:pathLst>
          </a:custGeom>
          <a:blipFill>
            <a:blip r:embed="rId3"/>
            <a:stretch>
              <a:fillRect l="0" t="0" r="0" b="0"/>
            </a:stretch>
          </a:blipFill>
        </p:spPr>
      </p:sp>
      <p:sp>
        <p:nvSpPr>
          <p:cNvPr name="Freeform 4" id="4"/>
          <p:cNvSpPr/>
          <p:nvPr/>
        </p:nvSpPr>
        <p:spPr>
          <a:xfrm flipH="false" flipV="false" rot="0">
            <a:off x="10714286" y="5143500"/>
            <a:ext cx="7132575" cy="4760994"/>
          </a:xfrm>
          <a:custGeom>
            <a:avLst/>
            <a:gdLst/>
            <a:ahLst/>
            <a:cxnLst/>
            <a:rect r="r" b="b" t="t" l="l"/>
            <a:pathLst>
              <a:path h="4760994" w="7132575">
                <a:moveTo>
                  <a:pt x="0" y="0"/>
                </a:moveTo>
                <a:lnTo>
                  <a:pt x="7132575" y="0"/>
                </a:lnTo>
                <a:lnTo>
                  <a:pt x="7132575" y="4760994"/>
                </a:lnTo>
                <a:lnTo>
                  <a:pt x="0" y="4760994"/>
                </a:lnTo>
                <a:lnTo>
                  <a:pt x="0" y="0"/>
                </a:lnTo>
                <a:close/>
              </a:path>
            </a:pathLst>
          </a:custGeom>
          <a:blipFill>
            <a:blip r:embed="rId4"/>
            <a:stretch>
              <a:fillRect l="0" t="0" r="0" b="0"/>
            </a:stretch>
          </a:blipFill>
        </p:spPr>
      </p:sp>
      <p:sp>
        <p:nvSpPr>
          <p:cNvPr name="TextBox 5" id="5"/>
          <p:cNvSpPr txBox="true"/>
          <p:nvPr/>
        </p:nvSpPr>
        <p:spPr>
          <a:xfrm rot="0">
            <a:off x="387786" y="1651635"/>
            <a:ext cx="8542229" cy="7606665"/>
          </a:xfrm>
          <a:prstGeom prst="rect">
            <a:avLst/>
          </a:prstGeom>
        </p:spPr>
        <p:txBody>
          <a:bodyPr anchor="t" rtlCol="false" tIns="0" lIns="0" bIns="0" rIns="0">
            <a:spAutoFit/>
          </a:bodyPr>
          <a:lstStyle/>
          <a:p>
            <a:pPr algn="just">
              <a:lnSpc>
                <a:spcPts val="6149"/>
              </a:lnSpc>
            </a:pPr>
            <a:r>
              <a:rPr lang="en-US" sz="4099" spc="245">
                <a:solidFill>
                  <a:srgbClr val="15B538"/>
                </a:solidFill>
                <a:latin typeface="Paytone One"/>
                <a:ea typeface="Paytone One"/>
                <a:cs typeface="Paytone One"/>
                <a:sym typeface="Paytone One"/>
              </a:rPr>
              <a:t>Khái niệm</a:t>
            </a:r>
          </a:p>
          <a:p>
            <a:pPr algn="just">
              <a:lnSpc>
                <a:spcPts val="5400"/>
              </a:lnSpc>
            </a:pPr>
            <a:r>
              <a:rPr lang="en-US" b="true" sz="3600" spc="216" u="sng">
                <a:solidFill>
                  <a:srgbClr val="3D3D3D"/>
                </a:solidFill>
                <a:latin typeface="Merriweather Bold"/>
                <a:ea typeface="Merriweather Bold"/>
                <a:cs typeface="Merriweather Bold"/>
                <a:sym typeface="Merriweather Bold"/>
              </a:rPr>
              <a:t>Cái riêng</a:t>
            </a:r>
            <a:r>
              <a:rPr lang="en-US" b="true" sz="3600" spc="216">
                <a:solidFill>
                  <a:srgbClr val="3D3D3D"/>
                </a:solidFill>
                <a:latin typeface="Merriweather Bold"/>
                <a:ea typeface="Merriweather Bold"/>
                <a:cs typeface="Merriweather Bold"/>
                <a:sym typeface="Merriweather Bold"/>
              </a:rPr>
              <a:t> </a:t>
            </a:r>
            <a:r>
              <a:rPr lang="en-US" sz="3600" spc="216">
                <a:solidFill>
                  <a:srgbClr val="3D3D3D"/>
                </a:solidFill>
                <a:latin typeface="Merriweather"/>
                <a:ea typeface="Merriweather"/>
                <a:cs typeface="Merriweather"/>
                <a:sym typeface="Merriweather"/>
              </a:rPr>
              <a:t>là phạm trù triết học dùng để chỉ một sự vật, hiện tượng nhất định. </a:t>
            </a:r>
          </a:p>
          <a:p>
            <a:pPr algn="just">
              <a:lnSpc>
                <a:spcPts val="5400"/>
              </a:lnSpc>
            </a:pPr>
            <a:r>
              <a:rPr lang="en-US" b="true" sz="3600" spc="216" u="sng">
                <a:solidFill>
                  <a:srgbClr val="3D3D3D"/>
                </a:solidFill>
                <a:latin typeface="Merriweather Bold"/>
                <a:ea typeface="Merriweather Bold"/>
                <a:cs typeface="Merriweather Bold"/>
                <a:sym typeface="Merriweather Bold"/>
              </a:rPr>
              <a:t>Ví dụ: </a:t>
            </a:r>
          </a:p>
          <a:p>
            <a:pPr algn="just">
              <a:lnSpc>
                <a:spcPts val="5400"/>
              </a:lnSpc>
            </a:pPr>
            <a:r>
              <a:rPr lang="en-US" sz="3600" spc="216">
                <a:solidFill>
                  <a:srgbClr val="3D3D3D"/>
                </a:solidFill>
                <a:latin typeface="Merriweather"/>
                <a:ea typeface="Merriweather"/>
                <a:cs typeface="Merriweather"/>
                <a:sym typeface="Merriweather"/>
              </a:rPr>
              <a:t>+ 1 công nhân cụ thể làm việc trong 1 xưởng là một cái riêng.</a:t>
            </a:r>
          </a:p>
          <a:p>
            <a:pPr algn="just">
              <a:lnSpc>
                <a:spcPts val="5400"/>
              </a:lnSpc>
            </a:pPr>
            <a:r>
              <a:rPr lang="en-US" sz="3600" spc="216">
                <a:solidFill>
                  <a:srgbClr val="3D3D3D"/>
                </a:solidFill>
                <a:latin typeface="Merriweather"/>
                <a:ea typeface="Merriweather"/>
                <a:cs typeface="Merriweather"/>
                <a:sym typeface="Merriweather"/>
              </a:rPr>
              <a:t>+ 1 trận bóng chuyền giữa đội tuyển Việt Nam và Thái Lan diễn ra vào ngày 23/10/2024 là một cái riêng.</a:t>
            </a:r>
          </a:p>
        </p:txBody>
      </p:sp>
      <p:sp>
        <p:nvSpPr>
          <p:cNvPr name="TextBox 6" id="6"/>
          <p:cNvSpPr txBox="true"/>
          <p:nvPr/>
        </p:nvSpPr>
        <p:spPr>
          <a:xfrm rot="0">
            <a:off x="387786" y="-106260"/>
            <a:ext cx="8756214" cy="1301117"/>
          </a:xfrm>
          <a:prstGeom prst="rect">
            <a:avLst/>
          </a:prstGeom>
        </p:spPr>
        <p:txBody>
          <a:bodyPr anchor="t" rtlCol="false" tIns="0" lIns="0" bIns="0" rIns="0">
            <a:spAutoFit/>
          </a:bodyPr>
          <a:lstStyle/>
          <a:p>
            <a:pPr algn="l">
              <a:lnSpc>
                <a:spcPts val="11279"/>
              </a:lnSpc>
            </a:pPr>
            <a:r>
              <a:rPr lang="en-US" sz="5999" spc="473">
                <a:solidFill>
                  <a:srgbClr val="3D3D3D"/>
                </a:solidFill>
                <a:latin typeface="Lobster"/>
                <a:ea typeface="Lobster"/>
                <a:cs typeface="Lobster"/>
                <a:sym typeface="Lobster"/>
              </a:rPr>
              <a:t>1. Cái riêng và cái chung</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EBCAF"/>
        </a:solidFill>
      </p:bgPr>
    </p:bg>
    <p:spTree>
      <p:nvGrpSpPr>
        <p:cNvPr id="1" name=""/>
        <p:cNvGrpSpPr/>
        <p:nvPr/>
      </p:nvGrpSpPr>
      <p:grpSpPr>
        <a:xfrm>
          <a:off x="0" y="0"/>
          <a:ext cx="0" cy="0"/>
          <a:chOff x="0" y="0"/>
          <a:chExt cx="0" cy="0"/>
        </a:xfrm>
      </p:grpSpPr>
      <p:sp>
        <p:nvSpPr>
          <p:cNvPr name="Freeform 2" id="2"/>
          <p:cNvSpPr/>
          <p:nvPr/>
        </p:nvSpPr>
        <p:spPr>
          <a:xfrm flipH="false" flipV="false" rot="0">
            <a:off x="7512747" y="0"/>
            <a:ext cx="10888529" cy="10287000"/>
          </a:xfrm>
          <a:custGeom>
            <a:avLst/>
            <a:gdLst/>
            <a:ahLst/>
            <a:cxnLst/>
            <a:rect r="r" b="b" t="t" l="l"/>
            <a:pathLst>
              <a:path h="10287000" w="10888529">
                <a:moveTo>
                  <a:pt x="0" y="0"/>
                </a:moveTo>
                <a:lnTo>
                  <a:pt x="10888529" y="0"/>
                </a:lnTo>
                <a:lnTo>
                  <a:pt x="10888529" y="10287000"/>
                </a:lnTo>
                <a:lnTo>
                  <a:pt x="0" y="10287000"/>
                </a:lnTo>
                <a:lnTo>
                  <a:pt x="0" y="0"/>
                </a:lnTo>
                <a:close/>
              </a:path>
            </a:pathLst>
          </a:custGeom>
          <a:blipFill>
            <a:blip r:embed="rId2"/>
            <a:stretch>
              <a:fillRect l="-27502" t="0" r="-14166" b="0"/>
            </a:stretch>
          </a:blipFill>
        </p:spPr>
      </p:sp>
      <p:sp>
        <p:nvSpPr>
          <p:cNvPr name="Freeform 3" id="3"/>
          <p:cNvSpPr/>
          <p:nvPr/>
        </p:nvSpPr>
        <p:spPr>
          <a:xfrm flipH="false" flipV="false" rot="0">
            <a:off x="362365" y="591899"/>
            <a:ext cx="6924257" cy="4154554"/>
          </a:xfrm>
          <a:custGeom>
            <a:avLst/>
            <a:gdLst/>
            <a:ahLst/>
            <a:cxnLst/>
            <a:rect r="r" b="b" t="t" l="l"/>
            <a:pathLst>
              <a:path h="4154554" w="6924257">
                <a:moveTo>
                  <a:pt x="0" y="0"/>
                </a:moveTo>
                <a:lnTo>
                  <a:pt x="6924257" y="0"/>
                </a:lnTo>
                <a:lnTo>
                  <a:pt x="6924257" y="4154554"/>
                </a:lnTo>
                <a:lnTo>
                  <a:pt x="0" y="4154554"/>
                </a:lnTo>
                <a:lnTo>
                  <a:pt x="0" y="0"/>
                </a:lnTo>
                <a:close/>
              </a:path>
            </a:pathLst>
          </a:custGeom>
          <a:blipFill>
            <a:blip r:embed="rId3"/>
            <a:stretch>
              <a:fillRect l="0" t="0" r="0" b="0"/>
            </a:stretch>
          </a:blipFill>
        </p:spPr>
      </p:sp>
      <p:sp>
        <p:nvSpPr>
          <p:cNvPr name="Freeform 4" id="4"/>
          <p:cNvSpPr/>
          <p:nvPr/>
        </p:nvSpPr>
        <p:spPr>
          <a:xfrm flipH="false" flipV="false" rot="0">
            <a:off x="362365" y="5609510"/>
            <a:ext cx="6924257" cy="3894894"/>
          </a:xfrm>
          <a:custGeom>
            <a:avLst/>
            <a:gdLst/>
            <a:ahLst/>
            <a:cxnLst/>
            <a:rect r="r" b="b" t="t" l="l"/>
            <a:pathLst>
              <a:path h="3894894" w="6924257">
                <a:moveTo>
                  <a:pt x="0" y="0"/>
                </a:moveTo>
                <a:lnTo>
                  <a:pt x="6924257" y="0"/>
                </a:lnTo>
                <a:lnTo>
                  <a:pt x="6924257" y="3894894"/>
                </a:lnTo>
                <a:lnTo>
                  <a:pt x="0" y="3894894"/>
                </a:lnTo>
                <a:lnTo>
                  <a:pt x="0" y="0"/>
                </a:lnTo>
                <a:close/>
              </a:path>
            </a:pathLst>
          </a:custGeom>
          <a:blipFill>
            <a:blip r:embed="rId4"/>
            <a:stretch>
              <a:fillRect l="0" t="0" r="0" b="0"/>
            </a:stretch>
          </a:blipFill>
        </p:spPr>
      </p:sp>
      <p:sp>
        <p:nvSpPr>
          <p:cNvPr name="TextBox 5" id="5"/>
          <p:cNvSpPr txBox="true"/>
          <p:nvPr/>
        </p:nvSpPr>
        <p:spPr>
          <a:xfrm rot="0">
            <a:off x="8009111" y="-51049"/>
            <a:ext cx="8756214" cy="1301117"/>
          </a:xfrm>
          <a:prstGeom prst="rect">
            <a:avLst/>
          </a:prstGeom>
        </p:spPr>
        <p:txBody>
          <a:bodyPr anchor="t" rtlCol="false" tIns="0" lIns="0" bIns="0" rIns="0">
            <a:spAutoFit/>
          </a:bodyPr>
          <a:lstStyle/>
          <a:p>
            <a:pPr algn="l">
              <a:lnSpc>
                <a:spcPts val="11279"/>
              </a:lnSpc>
            </a:pPr>
            <a:r>
              <a:rPr lang="en-US" sz="5999" spc="473">
                <a:solidFill>
                  <a:srgbClr val="3D3D3D"/>
                </a:solidFill>
                <a:latin typeface="Lobster"/>
                <a:ea typeface="Lobster"/>
                <a:cs typeface="Lobster"/>
                <a:sym typeface="Lobster"/>
              </a:rPr>
              <a:t>1. Cái riêng và cái chung</a:t>
            </a:r>
          </a:p>
        </p:txBody>
      </p:sp>
      <p:sp>
        <p:nvSpPr>
          <p:cNvPr name="TextBox 6" id="6"/>
          <p:cNvSpPr txBox="true"/>
          <p:nvPr/>
        </p:nvSpPr>
        <p:spPr>
          <a:xfrm rot="0">
            <a:off x="7861448" y="1310729"/>
            <a:ext cx="10191127" cy="9244965"/>
          </a:xfrm>
          <a:prstGeom prst="rect">
            <a:avLst/>
          </a:prstGeom>
        </p:spPr>
        <p:txBody>
          <a:bodyPr anchor="t" rtlCol="false" tIns="0" lIns="0" bIns="0" rIns="0">
            <a:spAutoFit/>
          </a:bodyPr>
          <a:lstStyle/>
          <a:p>
            <a:pPr algn="just">
              <a:lnSpc>
                <a:spcPts val="6150"/>
              </a:lnSpc>
            </a:pPr>
            <a:r>
              <a:rPr lang="en-US" sz="4100">
                <a:solidFill>
                  <a:srgbClr val="15B538"/>
                </a:solidFill>
                <a:latin typeface="Paytone One"/>
                <a:ea typeface="Paytone One"/>
                <a:cs typeface="Paytone One"/>
                <a:sym typeface="Paytone One"/>
              </a:rPr>
              <a:t>Khái niệm</a:t>
            </a:r>
          </a:p>
          <a:p>
            <a:pPr algn="just">
              <a:lnSpc>
                <a:spcPts val="4725"/>
              </a:lnSpc>
            </a:pPr>
            <a:r>
              <a:rPr lang="en-US" b="true" sz="3150" spc="-3" u="sng">
                <a:solidFill>
                  <a:srgbClr val="3D3D3D"/>
                </a:solidFill>
                <a:latin typeface="Merriweather Bold"/>
                <a:ea typeface="Merriweather Bold"/>
                <a:cs typeface="Merriweather Bold"/>
                <a:sym typeface="Merriweather Bold"/>
              </a:rPr>
              <a:t>Cái đơn nhất</a:t>
            </a:r>
            <a:r>
              <a:rPr lang="en-US" sz="3150" spc="-3">
                <a:solidFill>
                  <a:srgbClr val="3D3D3D"/>
                </a:solidFill>
                <a:latin typeface="Merriweather"/>
                <a:ea typeface="Merriweather"/>
                <a:cs typeface="Merriweather"/>
                <a:sym typeface="Merriweather"/>
              </a:rPr>
              <a:t> là phạm trù triết học dùng để chỉ các mặt, các đặc điểm chỉ vốn có ở một sự vật, hiện tượng (một cái riêng) nào đó mà không lặp lại ở sự vật, hiện tượng nào khác. </a:t>
            </a:r>
          </a:p>
          <a:p>
            <a:pPr algn="just">
              <a:lnSpc>
                <a:spcPts val="4725"/>
              </a:lnSpc>
            </a:pPr>
            <a:r>
              <a:rPr lang="en-US" b="true" sz="3150" spc="-3" u="sng">
                <a:solidFill>
                  <a:srgbClr val="3D3D3D"/>
                </a:solidFill>
                <a:latin typeface="Merriweather Bold"/>
                <a:ea typeface="Merriweather Bold"/>
                <a:cs typeface="Merriweather Bold"/>
                <a:sym typeface="Merriweather Bold"/>
              </a:rPr>
              <a:t>Ví dụ: </a:t>
            </a:r>
          </a:p>
          <a:p>
            <a:pPr algn="just">
              <a:lnSpc>
                <a:spcPts val="4725"/>
              </a:lnSpc>
            </a:pPr>
            <a:r>
              <a:rPr lang="en-US" sz="3150" spc="-3">
                <a:solidFill>
                  <a:srgbClr val="3D3D3D"/>
                </a:solidFill>
                <a:latin typeface="Merriweather"/>
                <a:ea typeface="Merriweather"/>
                <a:cs typeface="Merriweather"/>
                <a:sym typeface="Merriweather"/>
              </a:rPr>
              <a:t>+ Kinh nghiệm, kỹ năng đặc thù của một công nhân cụ thể, chẳng hạn như khả năng vận hành một loại máy móc phức tạp mà không phải ai cũng làm được.</a:t>
            </a:r>
          </a:p>
          <a:p>
            <a:pPr algn="just">
              <a:lnSpc>
                <a:spcPts val="4725"/>
              </a:lnSpc>
            </a:pPr>
            <a:r>
              <a:rPr lang="en-US" sz="3150" spc="-3">
                <a:solidFill>
                  <a:srgbClr val="3D3D3D"/>
                </a:solidFill>
                <a:latin typeface="Merriweather"/>
                <a:ea typeface="Merriweather"/>
                <a:cs typeface="Merriweather"/>
                <a:sym typeface="Merriweather"/>
              </a:rPr>
              <a:t>+ 1 cầu thủ có tư duy cũng như chiến thuật chơi bóng độc đáo không giống với người khác.</a:t>
            </a:r>
          </a:p>
          <a:p>
            <a:pPr algn="just">
              <a:lnSpc>
                <a:spcPts val="4725"/>
              </a:lnSpc>
            </a:pPr>
            <a:r>
              <a:rPr lang="en-US" sz="3150" spc="-3">
                <a:solidFill>
                  <a:srgbClr val="3D3D3D"/>
                </a:solidFill>
                <a:latin typeface="Merriweather"/>
                <a:ea typeface="Merriweather"/>
                <a:cs typeface="Merriweather"/>
                <a:sym typeface="Merriweather"/>
              </a:rPr>
              <a:t>+ Đỉnh núi Everest cao nhất thế giới với độ cao 8.850m. Độ cao 8.850m của Everest là cái đơn nhất vì không có một đỉnh núi nào khác có độ cao này.</a:t>
            </a:r>
          </a:p>
          <a:p>
            <a:pPr algn="just">
              <a:lnSpc>
                <a:spcPts val="5400"/>
              </a:lnSpc>
            </a:pP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EBCAF"/>
        </a:solidFill>
      </p:bgPr>
    </p:bg>
    <p:spTree>
      <p:nvGrpSpPr>
        <p:cNvPr id="1" name=""/>
        <p:cNvGrpSpPr/>
        <p:nvPr/>
      </p:nvGrpSpPr>
      <p:grpSpPr>
        <a:xfrm>
          <a:off x="0" y="0"/>
          <a:ext cx="0" cy="0"/>
          <a:chOff x="0" y="0"/>
          <a:chExt cx="0" cy="0"/>
        </a:xfrm>
      </p:grpSpPr>
      <p:sp>
        <p:nvSpPr>
          <p:cNvPr name="Freeform 2" id="2"/>
          <p:cNvSpPr/>
          <p:nvPr/>
        </p:nvSpPr>
        <p:spPr>
          <a:xfrm flipH="false" flipV="false" rot="0">
            <a:off x="-2767441" y="0"/>
            <a:ext cx="12168271" cy="10287000"/>
          </a:xfrm>
          <a:custGeom>
            <a:avLst/>
            <a:gdLst/>
            <a:ahLst/>
            <a:cxnLst/>
            <a:rect r="r" b="b" t="t" l="l"/>
            <a:pathLst>
              <a:path h="10287000" w="12168271">
                <a:moveTo>
                  <a:pt x="0" y="0"/>
                </a:moveTo>
                <a:lnTo>
                  <a:pt x="12168271" y="0"/>
                </a:lnTo>
                <a:lnTo>
                  <a:pt x="12168271" y="10287000"/>
                </a:lnTo>
                <a:lnTo>
                  <a:pt x="0" y="10287000"/>
                </a:lnTo>
                <a:lnTo>
                  <a:pt x="0" y="0"/>
                </a:lnTo>
                <a:close/>
              </a:path>
            </a:pathLst>
          </a:custGeom>
          <a:blipFill>
            <a:blip r:embed="rId2"/>
            <a:stretch>
              <a:fillRect l="-14092" t="0" r="-12676" b="0"/>
            </a:stretch>
          </a:blipFill>
        </p:spPr>
      </p:sp>
      <p:sp>
        <p:nvSpPr>
          <p:cNvPr name="Freeform 3" id="3"/>
          <p:cNvSpPr/>
          <p:nvPr/>
        </p:nvSpPr>
        <p:spPr>
          <a:xfrm flipH="false" flipV="false" rot="0">
            <a:off x="9816248" y="284265"/>
            <a:ext cx="7773923" cy="5179376"/>
          </a:xfrm>
          <a:custGeom>
            <a:avLst/>
            <a:gdLst/>
            <a:ahLst/>
            <a:cxnLst/>
            <a:rect r="r" b="b" t="t" l="l"/>
            <a:pathLst>
              <a:path h="5179376" w="7773923">
                <a:moveTo>
                  <a:pt x="0" y="0"/>
                </a:moveTo>
                <a:lnTo>
                  <a:pt x="7773923" y="0"/>
                </a:lnTo>
                <a:lnTo>
                  <a:pt x="7773923" y="5179377"/>
                </a:lnTo>
                <a:lnTo>
                  <a:pt x="0" y="5179377"/>
                </a:lnTo>
                <a:lnTo>
                  <a:pt x="0" y="0"/>
                </a:lnTo>
                <a:close/>
              </a:path>
            </a:pathLst>
          </a:custGeom>
          <a:blipFill>
            <a:blip r:embed="rId3"/>
            <a:stretch>
              <a:fillRect l="0" t="0" r="0" b="0"/>
            </a:stretch>
          </a:blipFill>
        </p:spPr>
      </p:sp>
      <p:sp>
        <p:nvSpPr>
          <p:cNvPr name="Freeform 4" id="4"/>
          <p:cNvSpPr/>
          <p:nvPr/>
        </p:nvSpPr>
        <p:spPr>
          <a:xfrm flipH="false" flipV="false" rot="0">
            <a:off x="9816248" y="5703969"/>
            <a:ext cx="7773923" cy="4372832"/>
          </a:xfrm>
          <a:custGeom>
            <a:avLst/>
            <a:gdLst/>
            <a:ahLst/>
            <a:cxnLst/>
            <a:rect r="r" b="b" t="t" l="l"/>
            <a:pathLst>
              <a:path h="4372832" w="7773923">
                <a:moveTo>
                  <a:pt x="0" y="0"/>
                </a:moveTo>
                <a:lnTo>
                  <a:pt x="7773923" y="0"/>
                </a:lnTo>
                <a:lnTo>
                  <a:pt x="7773923" y="4372832"/>
                </a:lnTo>
                <a:lnTo>
                  <a:pt x="0" y="4372832"/>
                </a:lnTo>
                <a:lnTo>
                  <a:pt x="0" y="0"/>
                </a:lnTo>
                <a:close/>
              </a:path>
            </a:pathLst>
          </a:custGeom>
          <a:blipFill>
            <a:blip r:embed="rId4"/>
            <a:stretch>
              <a:fillRect l="0" t="0" r="0" b="0"/>
            </a:stretch>
          </a:blipFill>
        </p:spPr>
      </p:sp>
      <p:sp>
        <p:nvSpPr>
          <p:cNvPr name="TextBox 5" id="5"/>
          <p:cNvSpPr txBox="true"/>
          <p:nvPr/>
        </p:nvSpPr>
        <p:spPr>
          <a:xfrm rot="0">
            <a:off x="387786" y="1379619"/>
            <a:ext cx="8542229" cy="8524875"/>
          </a:xfrm>
          <a:prstGeom prst="rect">
            <a:avLst/>
          </a:prstGeom>
        </p:spPr>
        <p:txBody>
          <a:bodyPr anchor="t" rtlCol="false" tIns="0" lIns="0" bIns="0" rIns="0">
            <a:spAutoFit/>
          </a:bodyPr>
          <a:lstStyle/>
          <a:p>
            <a:pPr algn="just">
              <a:lnSpc>
                <a:spcPts val="6149"/>
              </a:lnSpc>
            </a:pPr>
            <a:r>
              <a:rPr lang="en-US" sz="4099" spc="245">
                <a:solidFill>
                  <a:srgbClr val="15B538"/>
                </a:solidFill>
                <a:latin typeface="Paytone One"/>
                <a:ea typeface="Paytone One"/>
                <a:cs typeface="Paytone One"/>
                <a:sym typeface="Paytone One"/>
              </a:rPr>
              <a:t>Khái niệm</a:t>
            </a:r>
          </a:p>
          <a:p>
            <a:pPr algn="just">
              <a:lnSpc>
                <a:spcPts val="5100"/>
              </a:lnSpc>
            </a:pPr>
            <a:r>
              <a:rPr lang="en-US" b="true" sz="3400" spc="204" u="sng">
                <a:solidFill>
                  <a:srgbClr val="3D3D3D"/>
                </a:solidFill>
                <a:latin typeface="Merriweather Bold"/>
                <a:ea typeface="Merriweather Bold"/>
                <a:cs typeface="Merriweather Bold"/>
                <a:sym typeface="Merriweather Bold"/>
              </a:rPr>
              <a:t>Cái chung</a:t>
            </a:r>
            <a:r>
              <a:rPr lang="en-US" sz="3400" spc="204">
                <a:solidFill>
                  <a:srgbClr val="3D3D3D"/>
                </a:solidFill>
                <a:latin typeface="Merriweather"/>
                <a:ea typeface="Merriweather"/>
                <a:cs typeface="Merriweather"/>
                <a:sym typeface="Merriweather"/>
              </a:rPr>
              <a:t> là phạm trù triết học dùng để chỉ những mặt, những thuộc tính không những có ở một sự vật, một hiện tượng nào đó, mà còn lặp lại trong nhiều sự vật, hiện tượng (nhiều cái riêng) khác nữa.</a:t>
            </a:r>
          </a:p>
          <a:p>
            <a:pPr algn="just">
              <a:lnSpc>
                <a:spcPts val="5100"/>
              </a:lnSpc>
            </a:pPr>
            <a:r>
              <a:rPr lang="en-US" b="true" sz="3400" spc="204" u="sng">
                <a:solidFill>
                  <a:srgbClr val="3D3D3D"/>
                </a:solidFill>
                <a:latin typeface="Merriweather Bold"/>
                <a:ea typeface="Merriweather Bold"/>
                <a:cs typeface="Merriweather Bold"/>
                <a:sym typeface="Merriweather Bold"/>
              </a:rPr>
              <a:t>Ví dụ: </a:t>
            </a:r>
          </a:p>
          <a:p>
            <a:pPr algn="just">
              <a:lnSpc>
                <a:spcPts val="5100"/>
              </a:lnSpc>
            </a:pPr>
            <a:r>
              <a:rPr lang="en-US" sz="3400" spc="204">
                <a:solidFill>
                  <a:srgbClr val="3D3D3D"/>
                </a:solidFill>
                <a:latin typeface="Merriweather"/>
                <a:ea typeface="Merriweather"/>
                <a:cs typeface="Merriweather"/>
                <a:sym typeface="Merriweather"/>
              </a:rPr>
              <a:t>+ Tất cả các công nhân đều có nhiệm vụ sản xuất và tuân thủ quy trình an toàn lao động.</a:t>
            </a:r>
          </a:p>
          <a:p>
            <a:pPr algn="just">
              <a:lnSpc>
                <a:spcPts val="5100"/>
              </a:lnSpc>
            </a:pPr>
            <a:r>
              <a:rPr lang="en-US" sz="3400" spc="204">
                <a:solidFill>
                  <a:srgbClr val="3D3D3D"/>
                </a:solidFill>
                <a:latin typeface="Merriweather"/>
                <a:ea typeface="Merriweather"/>
                <a:cs typeface="Merriweather"/>
                <a:sym typeface="Merriweather"/>
              </a:rPr>
              <a:t>+ Tất cả cầu thủ đều được đào tạo bài bản khi được gọi lên đội tuyển </a:t>
            </a:r>
          </a:p>
        </p:txBody>
      </p:sp>
      <p:sp>
        <p:nvSpPr>
          <p:cNvPr name="TextBox 6" id="6"/>
          <p:cNvSpPr txBox="true"/>
          <p:nvPr/>
        </p:nvSpPr>
        <p:spPr>
          <a:xfrm rot="0">
            <a:off x="387786" y="-106260"/>
            <a:ext cx="8756214" cy="1301117"/>
          </a:xfrm>
          <a:prstGeom prst="rect">
            <a:avLst/>
          </a:prstGeom>
        </p:spPr>
        <p:txBody>
          <a:bodyPr anchor="t" rtlCol="false" tIns="0" lIns="0" bIns="0" rIns="0">
            <a:spAutoFit/>
          </a:bodyPr>
          <a:lstStyle/>
          <a:p>
            <a:pPr algn="l">
              <a:lnSpc>
                <a:spcPts val="11279"/>
              </a:lnSpc>
            </a:pPr>
            <a:r>
              <a:rPr lang="en-US" sz="5999" spc="473">
                <a:solidFill>
                  <a:srgbClr val="3D3D3D"/>
                </a:solidFill>
                <a:latin typeface="Lobster"/>
                <a:ea typeface="Lobster"/>
                <a:cs typeface="Lobster"/>
                <a:sym typeface="Lobster"/>
              </a:rPr>
              <a:t>1. Cái riêng và cái chung</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645739">
            <a:off x="3149454" y="7749882"/>
            <a:ext cx="2637580" cy="2311180"/>
          </a:xfrm>
          <a:custGeom>
            <a:avLst/>
            <a:gdLst/>
            <a:ahLst/>
            <a:cxnLst/>
            <a:rect r="r" b="b" t="t" l="l"/>
            <a:pathLst>
              <a:path h="2311180" w="2637580">
                <a:moveTo>
                  <a:pt x="0" y="0"/>
                </a:moveTo>
                <a:lnTo>
                  <a:pt x="2637580" y="0"/>
                </a:lnTo>
                <a:lnTo>
                  <a:pt x="2637580" y="2311180"/>
                </a:lnTo>
                <a:lnTo>
                  <a:pt x="0" y="2311180"/>
                </a:lnTo>
                <a:lnTo>
                  <a:pt x="0" y="0"/>
                </a:lnTo>
                <a:close/>
              </a:path>
            </a:pathLst>
          </a:custGeom>
          <a:blipFill>
            <a:blip r:embed="rId3"/>
            <a:stretch>
              <a:fillRect l="0" t="0" r="0" b="0"/>
            </a:stretch>
          </a:blipFill>
        </p:spPr>
      </p:sp>
      <p:sp>
        <p:nvSpPr>
          <p:cNvPr name="Freeform 4" id="4"/>
          <p:cNvSpPr/>
          <p:nvPr/>
        </p:nvSpPr>
        <p:spPr>
          <a:xfrm flipH="false" flipV="false" rot="0">
            <a:off x="11720590" y="7698187"/>
            <a:ext cx="3120606" cy="2414569"/>
          </a:xfrm>
          <a:custGeom>
            <a:avLst/>
            <a:gdLst/>
            <a:ahLst/>
            <a:cxnLst/>
            <a:rect r="r" b="b" t="t" l="l"/>
            <a:pathLst>
              <a:path h="2414569" w="3120606">
                <a:moveTo>
                  <a:pt x="0" y="0"/>
                </a:moveTo>
                <a:lnTo>
                  <a:pt x="3120606" y="0"/>
                </a:lnTo>
                <a:lnTo>
                  <a:pt x="3120606" y="2414569"/>
                </a:lnTo>
                <a:lnTo>
                  <a:pt x="0" y="2414569"/>
                </a:lnTo>
                <a:lnTo>
                  <a:pt x="0" y="0"/>
                </a:lnTo>
                <a:close/>
              </a:path>
            </a:pathLst>
          </a:custGeom>
          <a:blipFill>
            <a:blip r:embed="rId4"/>
            <a:stretch>
              <a:fillRect l="0" t="0" r="0" b="0"/>
            </a:stretch>
          </a:blipFill>
        </p:spPr>
      </p:sp>
      <p:grpSp>
        <p:nvGrpSpPr>
          <p:cNvPr name="Group 5" id="5"/>
          <p:cNvGrpSpPr/>
          <p:nvPr/>
        </p:nvGrpSpPr>
        <p:grpSpPr>
          <a:xfrm rot="0">
            <a:off x="-347544" y="-313214"/>
            <a:ext cx="18813456" cy="2049068"/>
            <a:chOff x="0" y="0"/>
            <a:chExt cx="4954984" cy="539672"/>
          </a:xfrm>
        </p:grpSpPr>
        <p:sp>
          <p:nvSpPr>
            <p:cNvPr name="Freeform 6" id="6"/>
            <p:cNvSpPr/>
            <p:nvPr/>
          </p:nvSpPr>
          <p:spPr>
            <a:xfrm flipH="false" flipV="false" rot="0">
              <a:off x="0" y="0"/>
              <a:ext cx="4954984" cy="539672"/>
            </a:xfrm>
            <a:custGeom>
              <a:avLst/>
              <a:gdLst/>
              <a:ahLst/>
              <a:cxnLst/>
              <a:rect r="r" b="b" t="t" l="l"/>
              <a:pathLst>
                <a:path h="539672" w="4954984">
                  <a:moveTo>
                    <a:pt x="0" y="0"/>
                  </a:moveTo>
                  <a:lnTo>
                    <a:pt x="4954984" y="0"/>
                  </a:lnTo>
                  <a:lnTo>
                    <a:pt x="4954984" y="539672"/>
                  </a:lnTo>
                  <a:lnTo>
                    <a:pt x="0" y="539672"/>
                  </a:lnTo>
                  <a:close/>
                </a:path>
              </a:pathLst>
            </a:custGeom>
            <a:solidFill>
              <a:srgbClr val="CEBCAF"/>
            </a:solidFill>
          </p:spPr>
        </p:sp>
        <p:sp>
          <p:nvSpPr>
            <p:cNvPr name="TextBox 7" id="7"/>
            <p:cNvSpPr txBox="true"/>
            <p:nvPr/>
          </p:nvSpPr>
          <p:spPr>
            <a:xfrm>
              <a:off x="0" y="-38100"/>
              <a:ext cx="4954984" cy="577772"/>
            </a:xfrm>
            <a:prstGeom prst="rect">
              <a:avLst/>
            </a:prstGeom>
          </p:spPr>
          <p:txBody>
            <a:bodyPr anchor="ctr" rtlCol="false" tIns="50800" lIns="50800" bIns="50800" rIns="50800"/>
            <a:lstStyle/>
            <a:p>
              <a:pPr algn="ctr">
                <a:lnSpc>
                  <a:spcPts val="3120"/>
                </a:lnSpc>
              </a:pPr>
            </a:p>
          </p:txBody>
        </p:sp>
      </p:grpSp>
      <p:sp>
        <p:nvSpPr>
          <p:cNvPr name="TextBox 8" id="8"/>
          <p:cNvSpPr txBox="true"/>
          <p:nvPr/>
        </p:nvSpPr>
        <p:spPr>
          <a:xfrm rot="0">
            <a:off x="387786" y="37768"/>
            <a:ext cx="8756214" cy="1301117"/>
          </a:xfrm>
          <a:prstGeom prst="rect">
            <a:avLst/>
          </a:prstGeom>
        </p:spPr>
        <p:txBody>
          <a:bodyPr anchor="t" rtlCol="false" tIns="0" lIns="0" bIns="0" rIns="0">
            <a:spAutoFit/>
          </a:bodyPr>
          <a:lstStyle/>
          <a:p>
            <a:pPr algn="l">
              <a:lnSpc>
                <a:spcPts val="11279"/>
              </a:lnSpc>
            </a:pPr>
            <a:r>
              <a:rPr lang="en-US" sz="5999" spc="473">
                <a:solidFill>
                  <a:srgbClr val="3D3D3D"/>
                </a:solidFill>
                <a:latin typeface="Lobster"/>
                <a:ea typeface="Lobster"/>
                <a:cs typeface="Lobster"/>
                <a:sym typeface="Lobster"/>
              </a:rPr>
              <a:t>1. Cái riêng và cái chung</a:t>
            </a:r>
          </a:p>
        </p:txBody>
      </p:sp>
      <p:sp>
        <p:nvSpPr>
          <p:cNvPr name="TextBox 9" id="9"/>
          <p:cNvSpPr txBox="true"/>
          <p:nvPr/>
        </p:nvSpPr>
        <p:spPr>
          <a:xfrm rot="0">
            <a:off x="387786" y="1929361"/>
            <a:ext cx="17254316" cy="6976111"/>
          </a:xfrm>
          <a:prstGeom prst="rect">
            <a:avLst/>
          </a:prstGeom>
        </p:spPr>
        <p:txBody>
          <a:bodyPr anchor="t" rtlCol="false" tIns="0" lIns="0" bIns="0" rIns="0">
            <a:spAutoFit/>
          </a:bodyPr>
          <a:lstStyle/>
          <a:p>
            <a:pPr algn="just">
              <a:lnSpc>
                <a:spcPts val="5099"/>
              </a:lnSpc>
            </a:pPr>
            <a:r>
              <a:rPr lang="en-US" sz="3399">
                <a:solidFill>
                  <a:srgbClr val="000000"/>
                </a:solidFill>
                <a:latin typeface="Merriweather"/>
                <a:ea typeface="Merriweather"/>
                <a:cs typeface="Merriweather"/>
                <a:sym typeface="Merriweather"/>
              </a:rPr>
              <a:t>- Trong lịch sử triết học đã có hai xu hướng - duy thực và duy danh - đối lập nhau giải quyết vấn đề quan hệ giữa cái riêng và cái chung. Còn cái riêng, hoặc hoàn toàn không có (do xuất phát từ Platôn vốn coi các sự vật cảm tính là không thực, chỉ là bóng của những ý niệm), hoặc nó tồn tại phụ thuộc vào cái chung là cái thứ yếu, tạm thời, do cái chung sinh ra.</a:t>
            </a:r>
          </a:p>
          <a:p>
            <a:pPr algn="just">
              <a:lnSpc>
                <a:spcPts val="5099"/>
              </a:lnSpc>
            </a:pPr>
            <a:r>
              <a:rPr lang="en-US" sz="3399">
                <a:solidFill>
                  <a:srgbClr val="000000"/>
                </a:solidFill>
                <a:latin typeface="Merriweather"/>
                <a:ea typeface="Merriweather"/>
                <a:cs typeface="Merriweather"/>
                <a:sym typeface="Merriweather"/>
              </a:rPr>
              <a:t>- </a:t>
            </a:r>
            <a:r>
              <a:rPr lang="en-US" sz="3399">
                <a:solidFill>
                  <a:srgbClr val="000000"/>
                </a:solidFill>
                <a:latin typeface="Merriweather"/>
                <a:ea typeface="Merriweather"/>
                <a:cs typeface="Merriweather"/>
                <a:sym typeface="Merriweather"/>
              </a:rPr>
              <a:t>Các nhà duy danh cho rằng, cái chung không tồn tại thực trong hiện thực khách quan. Cái chung không tồn tại độc lập, mà là một mặt của cái riêng và liên hệ không tách rời với cái đơn nhất, hệt như cái đơn nhất liên hệ chặt chẽ với cái chung, “Bất cứ cái chung nào cũng chỉ bao quát một cách đại khái tất cả mọi vật riêng lẻ.</a:t>
            </a:r>
          </a:p>
          <a:p>
            <a:pPr algn="just">
              <a:lnSpc>
                <a:spcPts val="5099"/>
              </a:lnSpc>
            </a:pP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DAGUisOznTY</dc:identifier>
  <dcterms:modified xsi:type="dcterms:W3CDTF">2011-08-01T06:04:30Z</dcterms:modified>
  <cp:revision>1</cp:revision>
  <dc:title>Triết nhóm 4</dc:title>
</cp:coreProperties>
</file>